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14"/>
  </p:notesMasterIdLst>
  <p:sldIdLst>
    <p:sldId id="256" r:id="rId2"/>
    <p:sldId id="257" r:id="rId3"/>
    <p:sldId id="258" r:id="rId4"/>
    <p:sldId id="261" r:id="rId5"/>
    <p:sldId id="269" r:id="rId6"/>
    <p:sldId id="268" r:id="rId7"/>
    <p:sldId id="262" r:id="rId8"/>
    <p:sldId id="263" r:id="rId9"/>
    <p:sldId id="264" r:id="rId10"/>
    <p:sldId id="265" r:id="rId11"/>
    <p:sldId id="259"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83D203-FE4A-4E20-9649-2991C15978EC}" v="219" dt="2025-08-12T18:06:37.8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5726" autoAdjust="0"/>
  </p:normalViewPr>
  <p:slideViewPr>
    <p:cSldViewPr snapToGrid="0">
      <p:cViewPr varScale="1">
        <p:scale>
          <a:sx n="60" d="100"/>
          <a:sy n="60" d="100"/>
        </p:scale>
        <p:origin x="538"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994622-47B9-425C-BFD8-E2C6FB9050C1}" type="datetimeFigureOut">
              <a:rPr lang="en-US" smtClean="0"/>
              <a:t>12/1/2025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B745CB-A081-462D-8CA1-32E6365D21B8}" type="slidenum">
              <a:rPr lang="en-US" smtClean="0"/>
              <a:t>‹#›</a:t>
            </a:fld>
            <a:endParaRPr lang="en-US"/>
          </a:p>
        </p:txBody>
      </p:sp>
    </p:spTree>
    <p:extLst>
      <p:ext uri="{BB962C8B-B14F-4D97-AF65-F5344CB8AC3E}">
        <p14:creationId xmlns:p14="http://schemas.microsoft.com/office/powerpoint/2010/main" val="757490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Breast Cancer starts when cells grow out of control, which in turn creates lumps.. These lumps can form in various parts of the breast in both men and women, although they are more commonly found in women. The lumps can be classified into two tumor types: either malignant (meaning the lumps are cancerous) or benign (meaning the lumps are non-cancerous)</a:t>
            </a:r>
          </a:p>
          <a:p>
            <a:endParaRPr lang="en-US" dirty="0"/>
          </a:p>
          <a:p>
            <a:r>
              <a:rPr lang="en-US" dirty="0"/>
              <a:t>The Wisconsin Breast Cancer Dataset is a dataset that was created to aid in the diagnosis of breast cancer. There are 30 features in this data set that we will cover but the data set can be grouped into 3 groups: mean (the average of the feature being measured), worst( the largest or most extreme values), and the standard error (just the variation of the feature). </a:t>
            </a:r>
          </a:p>
          <a:p>
            <a:endParaRPr lang="en-US" dirty="0"/>
          </a:p>
          <a:p>
            <a:r>
              <a:rPr lang="en-US" dirty="0"/>
              <a:t>Tumors can be classified into two types: either malignant which means the tumor is cancerous or benign which means the tumor is non-cancerous</a:t>
            </a:r>
          </a:p>
        </p:txBody>
      </p:sp>
      <p:sp>
        <p:nvSpPr>
          <p:cNvPr id="4" name="Slide Number Placeholder 3"/>
          <p:cNvSpPr>
            <a:spLocks noGrp="1"/>
          </p:cNvSpPr>
          <p:nvPr>
            <p:ph type="sldNum" sz="quarter" idx="5"/>
          </p:nvPr>
        </p:nvSpPr>
        <p:spPr/>
        <p:txBody>
          <a:bodyPr/>
          <a:lstStyle/>
          <a:p>
            <a:fld id="{79B745CB-A081-462D-8CA1-32E6365D21B8}" type="slidenum">
              <a:rPr lang="en-US" smtClean="0"/>
              <a:t>2</a:t>
            </a:fld>
            <a:endParaRPr lang="en-US"/>
          </a:p>
        </p:txBody>
      </p:sp>
    </p:spTree>
    <p:extLst>
      <p:ext uri="{BB962C8B-B14F-4D97-AF65-F5344CB8AC3E}">
        <p14:creationId xmlns:p14="http://schemas.microsoft.com/office/powerpoint/2010/main" val="40066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Shape catches more Malignant </a:t>
            </a:r>
          </a:p>
          <a:p>
            <a:r>
              <a:rPr lang="en-US" dirty="0"/>
              <a:t>While size picks up fewer false benign.</a:t>
            </a:r>
          </a:p>
        </p:txBody>
      </p:sp>
      <p:sp>
        <p:nvSpPr>
          <p:cNvPr id="4" name="Slide Number Placeholder 3"/>
          <p:cNvSpPr>
            <a:spLocks noGrp="1"/>
          </p:cNvSpPr>
          <p:nvPr>
            <p:ph type="sldNum" sz="quarter" idx="5"/>
          </p:nvPr>
        </p:nvSpPr>
        <p:spPr/>
        <p:txBody>
          <a:bodyPr/>
          <a:lstStyle/>
          <a:p>
            <a:fld id="{79B745CB-A081-462D-8CA1-32E6365D21B8}" type="slidenum">
              <a:rPr lang="en-US" smtClean="0"/>
              <a:t>9</a:t>
            </a:fld>
            <a:endParaRPr lang="en-US"/>
          </a:p>
        </p:txBody>
      </p:sp>
    </p:spTree>
    <p:extLst>
      <p:ext uri="{BB962C8B-B14F-4D97-AF65-F5344CB8AC3E}">
        <p14:creationId xmlns:p14="http://schemas.microsoft.com/office/powerpoint/2010/main" val="417217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0711327A-A4A5-4769-8936-1194A37F6988}" type="datetime1">
              <a:rPr lang="en-US" smtClean="0"/>
              <a:t>12/1/2025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13101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B62B199-6595-4397-9AB8-CB8D35F1B761}" type="datetime1">
              <a:rPr lang="en-US" smtClean="0"/>
              <a:t>12/1/2025</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9095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C89EAADF-91C3-4C9D-A874-03C2FE8753AD}" type="datetime1">
              <a:rPr lang="en-US" smtClean="0"/>
              <a:t>12/1/2025</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68773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3B240E56-DE3C-4838-8743-105DBCE81DB2}" type="datetime1">
              <a:rPr lang="en-US" smtClean="0"/>
              <a:t>12/1/2025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767821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D7AAAB4E-23BF-4627-862C-E67F4650F911}" type="datetime1">
              <a:rPr lang="en-US" smtClean="0"/>
              <a:t>12/1/2025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14353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DAA556A0-9F25-4AA0-A5EC-C220EDAD0000}" type="datetime1">
              <a:rPr lang="en-US" smtClean="0"/>
              <a:t>12/1/2025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397497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61B373C3-36D7-4AE5-BAD5-B062E9872C7B}" type="datetime1">
              <a:rPr lang="en-US" smtClean="0"/>
              <a:t>12/1/2025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43169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87F7641A-3370-4C31-A914-4CA4A78127EE}" type="datetime1">
              <a:rPr lang="en-US" smtClean="0"/>
              <a:t>12/1/2025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36090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ABD0C03F-701B-4101-A15D-BC4ED13E4467}" type="datetime1">
              <a:rPr lang="en-US" smtClean="0"/>
              <a:t>12/1/2025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68637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ABE6C6E9-5CB3-48DC-A2AB-1F51C74564CF}" type="datetime1">
              <a:rPr lang="en-US" smtClean="0"/>
              <a:t>12/1/2025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81957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DFBFB7E8-502C-4A3D-A01C-D31A2FB2A29A}" type="datetime1">
              <a:rPr lang="en-US" smtClean="0"/>
              <a:t>12/1/2025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5354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66024E9-3FCE-4BE5-8C39-3FB8E910BD44}" type="datetime1">
              <a:rPr lang="en-US" smtClean="0"/>
              <a:t>12/1/2025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3674099"/>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hf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Vector background of vibrant colors splashing">
            <a:extLst>
              <a:ext uri="{FF2B5EF4-FFF2-40B4-BE49-F238E27FC236}">
                <a16:creationId xmlns:a16="http://schemas.microsoft.com/office/drawing/2014/main" id="{FB19A4CB-813F-00E6-1B53-AD4A509348A4}"/>
              </a:ext>
            </a:extLst>
          </p:cNvPr>
          <p:cNvPicPr>
            <a:picLocks noChangeAspect="1"/>
          </p:cNvPicPr>
          <p:nvPr/>
        </p:nvPicPr>
        <p:blipFill>
          <a:blip r:embed="rId2"/>
          <a:srcRect t="17280"/>
          <a:stretch>
            <a:fillRect/>
          </a:stretch>
        </p:blipFill>
        <p:spPr>
          <a:xfrm>
            <a:off x="-2" y="10"/>
            <a:ext cx="12191999" cy="6857990"/>
          </a:xfrm>
          <a:prstGeom prst="rect">
            <a:avLst/>
          </a:prstGeom>
        </p:spPr>
      </p:pic>
      <p:sp>
        <p:nvSpPr>
          <p:cNvPr id="9" name="Rectangle 8">
            <a:extLst>
              <a:ext uri="{FF2B5EF4-FFF2-40B4-BE49-F238E27FC236}">
                <a16:creationId xmlns:a16="http://schemas.microsoft.com/office/drawing/2014/main" id="{7319A1DD-F557-4EC6-8A8C-F7617B4CD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18982"/>
            <a:ext cx="7537704" cy="2462668"/>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FCAAFE-0BBD-7A39-C586-B3E3018CDAC8}"/>
              </a:ext>
            </a:extLst>
          </p:cNvPr>
          <p:cNvSpPr>
            <a:spLocks noGrp="1"/>
          </p:cNvSpPr>
          <p:nvPr>
            <p:ph type="ctrTitle"/>
          </p:nvPr>
        </p:nvSpPr>
        <p:spPr>
          <a:xfrm>
            <a:off x="735791" y="3331444"/>
            <a:ext cx="6470692" cy="1229306"/>
          </a:xfrm>
        </p:spPr>
        <p:txBody>
          <a:bodyPr>
            <a:normAutofit fontScale="90000"/>
          </a:bodyPr>
          <a:lstStyle/>
          <a:p>
            <a:r>
              <a:rPr lang="en-US" sz="5400" dirty="0">
                <a:solidFill>
                  <a:schemeClr val="tx1"/>
                </a:solidFill>
              </a:rPr>
              <a:t>GPIP: Wisconsin Breast Cancer Data Analysis</a:t>
            </a:r>
          </a:p>
        </p:txBody>
      </p:sp>
      <p:sp>
        <p:nvSpPr>
          <p:cNvPr id="3" name="Subtitle 2">
            <a:extLst>
              <a:ext uri="{FF2B5EF4-FFF2-40B4-BE49-F238E27FC236}">
                <a16:creationId xmlns:a16="http://schemas.microsoft.com/office/drawing/2014/main" id="{1E86AC9A-7DA6-D928-201E-1E243244E8AE}"/>
              </a:ext>
            </a:extLst>
          </p:cNvPr>
          <p:cNvSpPr>
            <a:spLocks noGrp="1"/>
          </p:cNvSpPr>
          <p:nvPr>
            <p:ph type="subTitle" idx="1"/>
          </p:nvPr>
        </p:nvSpPr>
        <p:spPr>
          <a:xfrm>
            <a:off x="735791" y="4735798"/>
            <a:ext cx="6470693" cy="845849"/>
          </a:xfrm>
        </p:spPr>
        <p:txBody>
          <a:bodyPr>
            <a:normAutofit fontScale="92500" lnSpcReduction="10000"/>
          </a:bodyPr>
          <a:lstStyle/>
          <a:p>
            <a:r>
              <a:rPr lang="en-US" dirty="0"/>
              <a:t>By: Joshua Zacharias</a:t>
            </a:r>
          </a:p>
          <a:p>
            <a:r>
              <a:rPr lang="en-US" sz="1800" dirty="0"/>
              <a:t>Date: 08/12/2025</a:t>
            </a:r>
          </a:p>
        </p:txBody>
      </p:sp>
      <p:cxnSp>
        <p:nvCxnSpPr>
          <p:cNvPr id="11" name="!!Straight Connector">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390A367-0330-4E03-9D5F-40308A7975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 name="Slide Number Placeholder 4">
            <a:extLst>
              <a:ext uri="{FF2B5EF4-FFF2-40B4-BE49-F238E27FC236}">
                <a16:creationId xmlns:a16="http://schemas.microsoft.com/office/drawing/2014/main" id="{4577DE2D-A169-475A-207C-A861DDFD9CF3}"/>
              </a:ext>
            </a:extLst>
          </p:cNvPr>
          <p:cNvSpPr>
            <a:spLocks noGrp="1"/>
          </p:cNvSpPr>
          <p:nvPr>
            <p:ph type="sldNum" sz="quarter" idx="12"/>
          </p:nvPr>
        </p:nvSpPr>
        <p:spPr/>
        <p:txBody>
          <a:bodyPr/>
          <a:lstStyle/>
          <a:p>
            <a:fld id="{3A98EE3D-8CD1-4C3F-BD1C-C98C9596463C}" type="slidenum">
              <a:rPr lang="en-US" smtClean="0"/>
              <a:t>1</a:t>
            </a:fld>
            <a:endParaRPr lang="en-US" dirty="0"/>
          </a:p>
        </p:txBody>
      </p:sp>
    </p:spTree>
    <p:extLst>
      <p:ext uri="{BB962C8B-B14F-4D97-AF65-F5344CB8AC3E}">
        <p14:creationId xmlns:p14="http://schemas.microsoft.com/office/powerpoint/2010/main" val="11599699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F4FAA6B4-BAFB-4474-9B14-DC83A9096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EB8459-D245-6CB9-69B8-0DF517951317}"/>
              </a:ext>
            </a:extLst>
          </p:cNvPr>
          <p:cNvSpPr>
            <a:spLocks noGrp="1"/>
          </p:cNvSpPr>
          <p:nvPr>
            <p:ph type="title"/>
          </p:nvPr>
        </p:nvSpPr>
        <p:spPr>
          <a:xfrm>
            <a:off x="1066800" y="263530"/>
            <a:ext cx="10058400" cy="1228726"/>
          </a:xfrm>
        </p:spPr>
        <p:txBody>
          <a:bodyPr>
            <a:normAutofit/>
          </a:bodyPr>
          <a:lstStyle/>
          <a:p>
            <a:r>
              <a:rPr lang="en-US"/>
              <a:t>Feature Importance</a:t>
            </a:r>
          </a:p>
        </p:txBody>
      </p:sp>
      <p:cxnSp>
        <p:nvCxnSpPr>
          <p:cNvPr id="56" name="Straight Connector 55">
            <a:extLst>
              <a:ext uri="{FF2B5EF4-FFF2-40B4-BE49-F238E27FC236}">
                <a16:creationId xmlns:a16="http://schemas.microsoft.com/office/drawing/2014/main" id="{4364CDC3-ADB0-4691-9286-5925F160C2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1509"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8" name="Picture 17" descr="A blue bar graph with white text&#10;&#10;AI-generated content may be incorrect.">
            <a:extLst>
              <a:ext uri="{FF2B5EF4-FFF2-40B4-BE49-F238E27FC236}">
                <a16:creationId xmlns:a16="http://schemas.microsoft.com/office/drawing/2014/main" id="{CC685ED0-CA86-8C92-980B-0027AE730251}"/>
              </a:ext>
            </a:extLst>
          </p:cNvPr>
          <p:cNvPicPr>
            <a:picLocks noChangeAspect="1"/>
          </p:cNvPicPr>
          <p:nvPr/>
        </p:nvPicPr>
        <p:blipFill>
          <a:blip r:embed="rId2"/>
          <a:stretch>
            <a:fillRect/>
          </a:stretch>
        </p:blipFill>
        <p:spPr>
          <a:xfrm>
            <a:off x="77313" y="2132940"/>
            <a:ext cx="3633907" cy="2134920"/>
          </a:xfrm>
          <a:prstGeom prst="rect">
            <a:avLst/>
          </a:prstGeom>
        </p:spPr>
      </p:pic>
      <p:pic>
        <p:nvPicPr>
          <p:cNvPr id="21" name="Picture 20" descr="A graph with blue and white lines&#10;&#10;AI-generated content may be incorrect.">
            <a:extLst>
              <a:ext uri="{FF2B5EF4-FFF2-40B4-BE49-F238E27FC236}">
                <a16:creationId xmlns:a16="http://schemas.microsoft.com/office/drawing/2014/main" id="{339AC8AD-4697-F9EE-77F6-A63092C70906}"/>
              </a:ext>
            </a:extLst>
          </p:cNvPr>
          <p:cNvPicPr>
            <a:picLocks noChangeAspect="1"/>
          </p:cNvPicPr>
          <p:nvPr/>
        </p:nvPicPr>
        <p:blipFill>
          <a:blip r:embed="rId3"/>
          <a:stretch>
            <a:fillRect/>
          </a:stretch>
        </p:blipFill>
        <p:spPr>
          <a:xfrm>
            <a:off x="3518643" y="2023963"/>
            <a:ext cx="4019061" cy="2401389"/>
          </a:xfrm>
          <a:prstGeom prst="rect">
            <a:avLst/>
          </a:prstGeom>
        </p:spPr>
      </p:pic>
      <p:pic>
        <p:nvPicPr>
          <p:cNvPr id="47" name="Picture 46" descr="A green graph with white text&#10;&#10;AI-generated content may be incorrect.">
            <a:extLst>
              <a:ext uri="{FF2B5EF4-FFF2-40B4-BE49-F238E27FC236}">
                <a16:creationId xmlns:a16="http://schemas.microsoft.com/office/drawing/2014/main" id="{2C0A5F25-7B56-B968-33A2-C00A586A7378}"/>
              </a:ext>
            </a:extLst>
          </p:cNvPr>
          <p:cNvPicPr>
            <a:picLocks noChangeAspect="1"/>
          </p:cNvPicPr>
          <p:nvPr/>
        </p:nvPicPr>
        <p:blipFill>
          <a:blip r:embed="rId4"/>
          <a:stretch>
            <a:fillRect/>
          </a:stretch>
        </p:blipFill>
        <p:spPr>
          <a:xfrm>
            <a:off x="672624" y="4476231"/>
            <a:ext cx="2346965" cy="1901042"/>
          </a:xfrm>
          <a:prstGeom prst="rect">
            <a:avLst/>
          </a:prstGeom>
        </p:spPr>
      </p:pic>
      <p:pic>
        <p:nvPicPr>
          <p:cNvPr id="50" name="Picture 49" descr="A green graph with numbers and lines&#10;&#10;AI-generated content may be incorrect.">
            <a:extLst>
              <a:ext uri="{FF2B5EF4-FFF2-40B4-BE49-F238E27FC236}">
                <a16:creationId xmlns:a16="http://schemas.microsoft.com/office/drawing/2014/main" id="{E1D7A5CE-8C04-A6D2-0470-48C56DD2E6CA}"/>
              </a:ext>
            </a:extLst>
          </p:cNvPr>
          <p:cNvPicPr>
            <a:picLocks noChangeAspect="1"/>
          </p:cNvPicPr>
          <p:nvPr/>
        </p:nvPicPr>
        <p:blipFill>
          <a:blip r:embed="rId5"/>
          <a:stretch>
            <a:fillRect/>
          </a:stretch>
        </p:blipFill>
        <p:spPr>
          <a:xfrm>
            <a:off x="4093459" y="4476231"/>
            <a:ext cx="2346965" cy="1871705"/>
          </a:xfrm>
          <a:prstGeom prst="rect">
            <a:avLst/>
          </a:prstGeom>
        </p:spPr>
      </p:pic>
      <p:sp>
        <p:nvSpPr>
          <p:cNvPr id="3" name="Content Placeholder 2">
            <a:extLst>
              <a:ext uri="{FF2B5EF4-FFF2-40B4-BE49-F238E27FC236}">
                <a16:creationId xmlns:a16="http://schemas.microsoft.com/office/drawing/2014/main" id="{5151303F-8909-B948-7BA1-B6DC9E331EF9}"/>
              </a:ext>
            </a:extLst>
          </p:cNvPr>
          <p:cNvSpPr>
            <a:spLocks noGrp="1"/>
          </p:cNvSpPr>
          <p:nvPr>
            <p:ph idx="1"/>
          </p:nvPr>
        </p:nvSpPr>
        <p:spPr>
          <a:xfrm>
            <a:off x="7537704" y="2108201"/>
            <a:ext cx="3557016" cy="3760891"/>
          </a:xfrm>
        </p:spPr>
        <p:txBody>
          <a:bodyPr>
            <a:normAutofit/>
          </a:bodyPr>
          <a:lstStyle/>
          <a:p>
            <a:pPr lvl="1">
              <a:buFont typeface="Arial" panose="020B0604020202020204" pitchFamily="34" charset="0"/>
              <a:buChar char="•"/>
            </a:pPr>
            <a:r>
              <a:rPr lang="en-US" dirty="0"/>
              <a:t> Decision Forest</a:t>
            </a:r>
          </a:p>
          <a:p>
            <a:pPr lvl="1">
              <a:buFont typeface="Arial" panose="020B0604020202020204" pitchFamily="34" charset="0"/>
              <a:buChar char="•"/>
            </a:pPr>
            <a:endParaRPr lang="en-US" dirty="0"/>
          </a:p>
          <a:p>
            <a:pPr lvl="1">
              <a:buFont typeface="Arial" panose="020B0604020202020204" pitchFamily="34" charset="0"/>
              <a:buChar char="•"/>
            </a:pPr>
            <a:r>
              <a:rPr lang="en-US" dirty="0"/>
              <a:t> The area worst is the most influential</a:t>
            </a:r>
          </a:p>
          <a:p>
            <a:pPr lvl="1">
              <a:buFont typeface="Arial" panose="020B0604020202020204" pitchFamily="34" charset="0"/>
              <a:buChar char="•"/>
            </a:pPr>
            <a:endParaRPr lang="en-US" dirty="0"/>
          </a:p>
          <a:p>
            <a:pPr lvl="1">
              <a:buFont typeface="Arial" panose="020B0604020202020204" pitchFamily="34" charset="0"/>
              <a:buChar char="•"/>
            </a:pPr>
            <a:r>
              <a:rPr lang="en-US" dirty="0"/>
              <a:t>PC1 table readings</a:t>
            </a:r>
          </a:p>
          <a:p>
            <a:pPr lvl="1">
              <a:buFont typeface="Arial" panose="020B0604020202020204" pitchFamily="34" charset="0"/>
              <a:buChar char="•"/>
            </a:pPr>
            <a:endParaRPr lang="en-US" dirty="0"/>
          </a:p>
          <a:p>
            <a:pPr lvl="1">
              <a:buFont typeface="Arial" panose="020B0604020202020204" pitchFamily="34" charset="0"/>
              <a:buChar char="•"/>
            </a:pPr>
            <a:r>
              <a:rPr lang="en-US" dirty="0"/>
              <a:t>Concave Points mean that the data varies the most</a:t>
            </a:r>
          </a:p>
        </p:txBody>
      </p:sp>
      <p:sp>
        <p:nvSpPr>
          <p:cNvPr id="60" name="Rectangle 59">
            <a:extLst>
              <a:ext uri="{FF2B5EF4-FFF2-40B4-BE49-F238E27FC236}">
                <a16:creationId xmlns:a16="http://schemas.microsoft.com/office/drawing/2014/main" id="{DB148495-5F82-48E2-A76C-C8E1C8949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Slide Number Placeholder 3">
            <a:extLst>
              <a:ext uri="{FF2B5EF4-FFF2-40B4-BE49-F238E27FC236}">
                <a16:creationId xmlns:a16="http://schemas.microsoft.com/office/drawing/2014/main" id="{DBC4D8D8-033C-C567-1D6D-0E3FB36B4773}"/>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42076543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403F4-139B-F8E0-FEB1-DD2B6A2638F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E7AE2318-3815-3F73-9E95-4B4388712563}"/>
              </a:ext>
            </a:extLst>
          </p:cNvPr>
          <p:cNvSpPr>
            <a:spLocks noGrp="1"/>
          </p:cNvSpPr>
          <p:nvPr>
            <p:ph idx="1"/>
          </p:nvPr>
        </p:nvSpPr>
        <p:spPr/>
        <p:txBody>
          <a:bodyPr/>
          <a:lstStyle/>
          <a:p>
            <a:pPr lvl="1">
              <a:buFont typeface="Arial" panose="020B0604020202020204" pitchFamily="34" charset="0"/>
              <a:buChar char="•"/>
            </a:pPr>
            <a:endParaRPr lang="en-US" dirty="0"/>
          </a:p>
          <a:p>
            <a:pPr lvl="1">
              <a:buFont typeface="Arial" panose="020B0604020202020204" pitchFamily="34" charset="0"/>
              <a:buChar char="•"/>
            </a:pPr>
            <a:endParaRPr lang="en-US" dirty="0"/>
          </a:p>
          <a:p>
            <a:pPr lvl="1">
              <a:buFont typeface="Arial" panose="020B0604020202020204" pitchFamily="34" charset="0"/>
              <a:buChar char="•"/>
            </a:pPr>
            <a:r>
              <a:rPr lang="en-US" dirty="0"/>
              <a:t>The best model to predict the classification of the type of tumor is logistic regression.</a:t>
            </a:r>
          </a:p>
          <a:p>
            <a:pPr lvl="1">
              <a:buFont typeface="Arial" panose="020B0604020202020204" pitchFamily="34" charset="0"/>
              <a:buChar char="•"/>
            </a:pPr>
            <a:endParaRPr lang="en-US" dirty="0"/>
          </a:p>
          <a:p>
            <a:pPr lvl="1">
              <a:buFont typeface="Arial" panose="020B0604020202020204" pitchFamily="34" charset="0"/>
              <a:buChar char="•"/>
            </a:pPr>
            <a:endParaRPr lang="en-US" dirty="0"/>
          </a:p>
          <a:p>
            <a:pPr lvl="1">
              <a:buFont typeface="Arial" panose="020B0604020202020204" pitchFamily="34" charset="0"/>
              <a:buChar char="•"/>
            </a:pPr>
            <a:r>
              <a:rPr lang="en-US" dirty="0"/>
              <a:t>Area Worst is the most influential feature in tumor type prediction.</a:t>
            </a:r>
          </a:p>
          <a:p>
            <a:pPr lvl="1">
              <a:buFont typeface="Arial" panose="020B0604020202020204" pitchFamily="34" charset="0"/>
              <a:buChar char="•"/>
            </a:pPr>
            <a:endParaRPr lang="en-US" dirty="0"/>
          </a:p>
          <a:p>
            <a:pPr lvl="1">
              <a:buFont typeface="Arial" panose="020B0604020202020204" pitchFamily="34" charset="0"/>
              <a:buChar char="•"/>
            </a:pPr>
            <a:endParaRPr lang="en-US" dirty="0"/>
          </a:p>
          <a:p>
            <a:pPr lvl="1">
              <a:buFont typeface="Arial" panose="020B0604020202020204" pitchFamily="34" charset="0"/>
              <a:buChar char="•"/>
            </a:pPr>
            <a:r>
              <a:rPr lang="en-US" dirty="0"/>
              <a:t>Concave Mean varies the most in PC1 (is highly variable)</a:t>
            </a:r>
          </a:p>
          <a:p>
            <a:pPr lvl="1">
              <a:buFont typeface="Arial" panose="020B0604020202020204" pitchFamily="34" charset="0"/>
              <a:buChar char="•"/>
            </a:pPr>
            <a:endParaRPr lang="en-US" dirty="0"/>
          </a:p>
          <a:p>
            <a:pPr lvl="1">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F8787257-06A4-994C-C956-67147E00B81B}"/>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20388032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F0CB7-42CC-F916-086D-A0E84AFA2D60}"/>
              </a:ext>
            </a:extLst>
          </p:cNvPr>
          <p:cNvSpPr>
            <a:spLocks noGrp="1"/>
          </p:cNvSpPr>
          <p:nvPr>
            <p:ph type="title"/>
          </p:nvPr>
        </p:nvSpPr>
        <p:spPr/>
        <p:txBody>
          <a:bodyPr/>
          <a:lstStyle/>
          <a:p>
            <a:r>
              <a:rPr lang="en-US" dirty="0"/>
              <a:t>Acknowledgements </a:t>
            </a:r>
          </a:p>
        </p:txBody>
      </p:sp>
      <p:sp>
        <p:nvSpPr>
          <p:cNvPr id="3" name="Content Placeholder 2">
            <a:extLst>
              <a:ext uri="{FF2B5EF4-FFF2-40B4-BE49-F238E27FC236}">
                <a16:creationId xmlns:a16="http://schemas.microsoft.com/office/drawing/2014/main" id="{4E626018-5BF3-3ADA-5021-A9FEA33E3189}"/>
              </a:ext>
            </a:extLst>
          </p:cNvPr>
          <p:cNvSpPr>
            <a:spLocks noGrp="1"/>
          </p:cNvSpPr>
          <p:nvPr>
            <p:ph idx="1"/>
          </p:nvPr>
        </p:nvSpPr>
        <p:spPr/>
        <p:txBody>
          <a:bodyPr/>
          <a:lstStyle/>
          <a:p>
            <a:pPr marL="0" indent="0">
              <a:buNone/>
            </a:pPr>
            <a:r>
              <a:rPr lang="en-US" dirty="0"/>
              <a:t>Special thanks to:</a:t>
            </a:r>
          </a:p>
          <a:p>
            <a:pPr marL="0" indent="0">
              <a:buNone/>
            </a:pPr>
            <a:endParaRPr lang="en-US" dirty="0"/>
          </a:p>
          <a:p>
            <a:pPr lvl="1">
              <a:buFont typeface="Arial" panose="020B0604020202020204" pitchFamily="34" charset="0"/>
              <a:buChar char="•"/>
            </a:pPr>
            <a:r>
              <a:rPr lang="en-US" dirty="0"/>
              <a:t>UIC</a:t>
            </a:r>
          </a:p>
          <a:p>
            <a:pPr lvl="1">
              <a:buFont typeface="Arial" panose="020B0604020202020204" pitchFamily="34" charset="0"/>
              <a:buChar char="•"/>
            </a:pPr>
            <a:endParaRPr lang="en-US" dirty="0"/>
          </a:p>
          <a:p>
            <a:pPr lvl="1">
              <a:buFont typeface="Arial" panose="020B0604020202020204" pitchFamily="34" charset="0"/>
              <a:buChar char="•"/>
            </a:pPr>
            <a:r>
              <a:rPr lang="en-US" dirty="0"/>
              <a:t>Dr. Dai</a:t>
            </a:r>
          </a:p>
          <a:p>
            <a:pPr lvl="1">
              <a:buFont typeface="Arial" panose="020B0604020202020204" pitchFamily="34" charset="0"/>
              <a:buChar char="•"/>
            </a:pPr>
            <a:endParaRPr lang="en-US" dirty="0"/>
          </a:p>
          <a:p>
            <a:pPr lvl="1">
              <a:buFont typeface="Arial" panose="020B0604020202020204" pitchFamily="34" charset="0"/>
              <a:buChar char="•"/>
            </a:pPr>
            <a:r>
              <a:rPr lang="en-US" dirty="0"/>
              <a:t>Mehrdad	</a:t>
            </a:r>
          </a:p>
        </p:txBody>
      </p:sp>
      <p:sp>
        <p:nvSpPr>
          <p:cNvPr id="4" name="Slide Number Placeholder 3">
            <a:extLst>
              <a:ext uri="{FF2B5EF4-FFF2-40B4-BE49-F238E27FC236}">
                <a16:creationId xmlns:a16="http://schemas.microsoft.com/office/drawing/2014/main" id="{29A90D02-3738-947E-5041-EF2904913385}"/>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3698608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67C69-30AD-3374-B5FD-053937E465C3}"/>
              </a:ext>
            </a:extLst>
          </p:cNvPr>
          <p:cNvSpPr>
            <a:spLocks noGrp="1"/>
          </p:cNvSpPr>
          <p:nvPr>
            <p:ph type="title"/>
          </p:nvPr>
        </p:nvSpPr>
        <p:spPr/>
        <p:txBody>
          <a:bodyPr/>
          <a:lstStyle/>
          <a:p>
            <a:r>
              <a:rPr lang="en-US" dirty="0"/>
              <a:t>Introduction to Breast Cancer</a:t>
            </a:r>
          </a:p>
        </p:txBody>
      </p:sp>
      <p:sp>
        <p:nvSpPr>
          <p:cNvPr id="3" name="Content Placeholder 2">
            <a:extLst>
              <a:ext uri="{FF2B5EF4-FFF2-40B4-BE49-F238E27FC236}">
                <a16:creationId xmlns:a16="http://schemas.microsoft.com/office/drawing/2014/main" id="{ED46FA50-5A63-881D-F134-760F88A119EB}"/>
              </a:ext>
            </a:extLst>
          </p:cNvPr>
          <p:cNvSpPr>
            <a:spLocks noGrp="1"/>
          </p:cNvSpPr>
          <p:nvPr>
            <p:ph idx="1"/>
          </p:nvPr>
        </p:nvSpPr>
        <p:spPr/>
        <p:txBody>
          <a:bodyPr/>
          <a:lstStyle/>
          <a:p>
            <a:pPr>
              <a:buFont typeface="Arial" panose="020B0604020202020204" pitchFamily="34" charset="0"/>
              <a:buChar char="•"/>
            </a:pPr>
            <a:r>
              <a:rPr lang="en-US" dirty="0">
                <a:solidFill>
                  <a:schemeClr val="tx1"/>
                </a:solidFill>
              </a:rPr>
              <a:t> How breast cancer starts</a:t>
            </a:r>
          </a:p>
          <a:p>
            <a:pPr>
              <a:buFont typeface="Arial" panose="020B0604020202020204" pitchFamily="34" charset="0"/>
              <a:buChar char="•"/>
            </a:pPr>
            <a:endParaRPr lang="en-US" dirty="0">
              <a:solidFill>
                <a:schemeClr val="tx1"/>
              </a:solidFill>
            </a:endParaRPr>
          </a:p>
          <a:p>
            <a:pPr>
              <a:buFont typeface="Arial" panose="020B0604020202020204" pitchFamily="34" charset="0"/>
              <a:buChar char="•"/>
            </a:pPr>
            <a:r>
              <a:rPr lang="en-US" dirty="0">
                <a:solidFill>
                  <a:schemeClr val="tx1"/>
                </a:solidFill>
              </a:rPr>
              <a:t> Where lumps form</a:t>
            </a:r>
          </a:p>
          <a:p>
            <a:pPr>
              <a:buFont typeface="Arial" panose="020B0604020202020204" pitchFamily="34" charset="0"/>
              <a:buChar char="•"/>
            </a:pPr>
            <a:endParaRPr lang="en-US" dirty="0">
              <a:solidFill>
                <a:schemeClr val="tx1"/>
              </a:solidFill>
            </a:endParaRPr>
          </a:p>
          <a:p>
            <a:pPr>
              <a:buFont typeface="Arial" panose="020B0604020202020204" pitchFamily="34" charset="0"/>
              <a:buChar char="•"/>
            </a:pPr>
            <a:r>
              <a:rPr lang="en-US" dirty="0">
                <a:solidFill>
                  <a:schemeClr val="tx1"/>
                </a:solidFill>
              </a:rPr>
              <a:t> Wisconsin Breast Cancer Dataset</a:t>
            </a:r>
          </a:p>
          <a:p>
            <a:pPr>
              <a:buFont typeface="Arial" panose="020B0604020202020204" pitchFamily="34" charset="0"/>
              <a:buChar char="•"/>
            </a:pPr>
            <a:endParaRPr lang="en-US" dirty="0">
              <a:solidFill>
                <a:schemeClr val="tx1"/>
              </a:solidFill>
            </a:endParaRPr>
          </a:p>
          <a:p>
            <a:pPr>
              <a:buFont typeface="Arial" panose="020B0604020202020204" pitchFamily="34" charset="0"/>
              <a:buChar char="•"/>
            </a:pPr>
            <a:r>
              <a:rPr lang="en-US" dirty="0">
                <a:solidFill>
                  <a:schemeClr val="tx1"/>
                </a:solidFill>
              </a:rPr>
              <a:t> Tumor type classification</a:t>
            </a:r>
          </a:p>
          <a:p>
            <a:pPr>
              <a:buFont typeface="Arial" panose="020B0604020202020204" pitchFamily="34" charset="0"/>
              <a:buChar char="•"/>
            </a:pPr>
            <a:endParaRPr lang="en-US" dirty="0">
              <a:solidFill>
                <a:schemeClr val="tx1"/>
              </a:solidFill>
            </a:endParaRPr>
          </a:p>
        </p:txBody>
      </p:sp>
      <p:pic>
        <p:nvPicPr>
          <p:cNvPr id="2050" name="Picture 2" descr="Generated image">
            <a:extLst>
              <a:ext uri="{FF2B5EF4-FFF2-40B4-BE49-F238E27FC236}">
                <a16:creationId xmlns:a16="http://schemas.microsoft.com/office/drawing/2014/main" id="{BCC2EEC7-692C-FC6F-1774-3625F70CCE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9900" y="1653540"/>
            <a:ext cx="4472940" cy="447294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E5D733ED-3CA9-0F4C-1FED-167D06A6D90F}"/>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644563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08C16-E6B9-12E5-C5FD-765B34DDD2AA}"/>
              </a:ext>
            </a:extLst>
          </p:cNvPr>
          <p:cNvSpPr>
            <a:spLocks noGrp="1"/>
          </p:cNvSpPr>
          <p:nvPr>
            <p:ph type="title"/>
          </p:nvPr>
        </p:nvSpPr>
        <p:spPr/>
        <p:txBody>
          <a:bodyPr/>
          <a:lstStyle/>
          <a:p>
            <a:r>
              <a:rPr lang="en-US" dirty="0"/>
              <a:t>Analysis Plan</a:t>
            </a:r>
          </a:p>
        </p:txBody>
      </p:sp>
      <p:sp>
        <p:nvSpPr>
          <p:cNvPr id="3" name="Content Placeholder 2">
            <a:extLst>
              <a:ext uri="{FF2B5EF4-FFF2-40B4-BE49-F238E27FC236}">
                <a16:creationId xmlns:a16="http://schemas.microsoft.com/office/drawing/2014/main" id="{ACF75826-2BA9-53C0-7E6D-D2F570C25BF6}"/>
              </a:ext>
            </a:extLst>
          </p:cNvPr>
          <p:cNvSpPr>
            <a:spLocks noGrp="1"/>
          </p:cNvSpPr>
          <p:nvPr>
            <p:ph idx="1"/>
          </p:nvPr>
        </p:nvSpPr>
        <p:spPr/>
        <p:txBody>
          <a:bodyPr>
            <a:normAutofit/>
          </a:bodyPr>
          <a:lstStyle/>
          <a:p>
            <a:pPr marL="544068" lvl="1" indent="-342900">
              <a:buAutoNum type="arabicPeriod"/>
            </a:pPr>
            <a:r>
              <a:rPr lang="en-US" dirty="0"/>
              <a:t>Data Exploration: How is each feature distributed? Are any pairs of features correlated? Outliers?</a:t>
            </a:r>
          </a:p>
          <a:p>
            <a:pPr lvl="2"/>
            <a:r>
              <a:rPr lang="en-US" dirty="0"/>
              <a:t>Heat Map, pair plots, bar graphs, box plots</a:t>
            </a:r>
          </a:p>
          <a:p>
            <a:pPr lvl="2"/>
            <a:endParaRPr lang="en-US" dirty="0"/>
          </a:p>
          <a:p>
            <a:pPr marL="544068" lvl="1" indent="-342900">
              <a:buAutoNum type="arabicPeriod"/>
            </a:pPr>
            <a:r>
              <a:rPr lang="en-US" dirty="0"/>
              <a:t>Tumor Classification: Using machine learning models, can we predict the tumor types?</a:t>
            </a:r>
          </a:p>
          <a:p>
            <a:pPr lvl="2"/>
            <a:r>
              <a:rPr lang="en-US" dirty="0"/>
              <a:t>Logistic Regression, SVM model</a:t>
            </a:r>
          </a:p>
          <a:p>
            <a:pPr lvl="2"/>
            <a:endParaRPr lang="en-US" dirty="0"/>
          </a:p>
          <a:p>
            <a:pPr marL="544068" lvl="1" indent="-342900">
              <a:buAutoNum type="arabicPeriod"/>
            </a:pPr>
            <a:r>
              <a:rPr lang="en-US" dirty="0"/>
              <a:t>Feature Importance: In finding tumor types, which features are key factors?</a:t>
            </a:r>
          </a:p>
          <a:p>
            <a:pPr lvl="2"/>
            <a:r>
              <a:rPr lang="en-US" dirty="0"/>
              <a:t>Random Forest</a:t>
            </a:r>
          </a:p>
          <a:p>
            <a:pPr marL="201168" lvl="1" indent="0">
              <a:buNone/>
            </a:pPr>
            <a:endParaRPr lang="en-US" dirty="0"/>
          </a:p>
        </p:txBody>
      </p:sp>
      <p:sp>
        <p:nvSpPr>
          <p:cNvPr id="4" name="Slide Number Placeholder 3">
            <a:extLst>
              <a:ext uri="{FF2B5EF4-FFF2-40B4-BE49-F238E27FC236}">
                <a16:creationId xmlns:a16="http://schemas.microsoft.com/office/drawing/2014/main" id="{267E4868-60B0-5095-B9B7-6A3F52B001B0}"/>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212427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EF6BB-5E41-E961-548B-7316174C15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59AC55-3226-37E6-55A5-48331AA18763}"/>
              </a:ext>
            </a:extLst>
          </p:cNvPr>
          <p:cNvSpPr>
            <a:spLocks noGrp="1"/>
          </p:cNvSpPr>
          <p:nvPr>
            <p:ph type="title"/>
          </p:nvPr>
        </p:nvSpPr>
        <p:spPr/>
        <p:txBody>
          <a:bodyPr/>
          <a:lstStyle/>
          <a:p>
            <a:r>
              <a:rPr lang="en-US" dirty="0"/>
              <a:t>EDA: Correlation Heatmap in the data</a:t>
            </a:r>
          </a:p>
        </p:txBody>
      </p:sp>
      <p:pic>
        <p:nvPicPr>
          <p:cNvPr id="11" name="Picture 10">
            <a:extLst>
              <a:ext uri="{FF2B5EF4-FFF2-40B4-BE49-F238E27FC236}">
                <a16:creationId xmlns:a16="http://schemas.microsoft.com/office/drawing/2014/main" id="{D33E44B2-9C72-D6C3-ECC9-6EC3B30B6252}"/>
              </a:ext>
            </a:extLst>
          </p:cNvPr>
          <p:cNvPicPr>
            <a:picLocks noChangeAspect="1"/>
          </p:cNvPicPr>
          <p:nvPr/>
        </p:nvPicPr>
        <p:blipFill>
          <a:blip r:embed="rId2"/>
          <a:stretch>
            <a:fillRect/>
          </a:stretch>
        </p:blipFill>
        <p:spPr>
          <a:xfrm>
            <a:off x="3051065" y="2134805"/>
            <a:ext cx="5380119" cy="4150233"/>
          </a:xfrm>
          <a:prstGeom prst="rect">
            <a:avLst/>
          </a:prstGeom>
        </p:spPr>
      </p:pic>
      <p:sp>
        <p:nvSpPr>
          <p:cNvPr id="3" name="Slide Number Placeholder 2">
            <a:extLst>
              <a:ext uri="{FF2B5EF4-FFF2-40B4-BE49-F238E27FC236}">
                <a16:creationId xmlns:a16="http://schemas.microsoft.com/office/drawing/2014/main" id="{17836664-9829-F415-4018-1839B0DD3E72}"/>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1717691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7598553-AB99-0B6E-6ED6-8A0C923F822F}"/>
              </a:ext>
            </a:extLst>
          </p:cNvPr>
          <p:cNvPicPr>
            <a:picLocks noChangeAspect="1"/>
          </p:cNvPicPr>
          <p:nvPr/>
        </p:nvPicPr>
        <p:blipFill>
          <a:blip r:embed="rId2"/>
          <a:stretch>
            <a:fillRect/>
          </a:stretch>
        </p:blipFill>
        <p:spPr>
          <a:xfrm>
            <a:off x="58660" y="662153"/>
            <a:ext cx="6037340" cy="5677820"/>
          </a:xfrm>
          <a:prstGeom prst="rect">
            <a:avLst/>
          </a:prstGeom>
        </p:spPr>
      </p:pic>
      <p:sp>
        <p:nvSpPr>
          <p:cNvPr id="10" name="TextBox 9">
            <a:extLst>
              <a:ext uri="{FF2B5EF4-FFF2-40B4-BE49-F238E27FC236}">
                <a16:creationId xmlns:a16="http://schemas.microsoft.com/office/drawing/2014/main" id="{DFFFCB4D-F807-AA95-80CE-2975A4A16F70}"/>
              </a:ext>
            </a:extLst>
          </p:cNvPr>
          <p:cNvSpPr txBox="1"/>
          <p:nvPr/>
        </p:nvSpPr>
        <p:spPr>
          <a:xfrm>
            <a:off x="1554723" y="1358730"/>
            <a:ext cx="1008557" cy="369332"/>
          </a:xfrm>
          <a:prstGeom prst="rect">
            <a:avLst/>
          </a:prstGeom>
          <a:noFill/>
        </p:spPr>
        <p:txBody>
          <a:bodyPr wrap="square" rtlCol="0">
            <a:spAutoFit/>
          </a:bodyPr>
          <a:lstStyle/>
          <a:p>
            <a:r>
              <a:rPr lang="en-US" dirty="0"/>
              <a:t>Size</a:t>
            </a:r>
          </a:p>
        </p:txBody>
      </p:sp>
      <p:pic>
        <p:nvPicPr>
          <p:cNvPr id="14" name="Picture 13">
            <a:extLst>
              <a:ext uri="{FF2B5EF4-FFF2-40B4-BE49-F238E27FC236}">
                <a16:creationId xmlns:a16="http://schemas.microsoft.com/office/drawing/2014/main" id="{D72589F6-60AB-D97D-C647-73547EDF0852}"/>
              </a:ext>
            </a:extLst>
          </p:cNvPr>
          <p:cNvPicPr>
            <a:picLocks noChangeAspect="1"/>
          </p:cNvPicPr>
          <p:nvPr/>
        </p:nvPicPr>
        <p:blipFill>
          <a:blip r:embed="rId3"/>
          <a:stretch>
            <a:fillRect/>
          </a:stretch>
        </p:blipFill>
        <p:spPr>
          <a:xfrm>
            <a:off x="6096000" y="1051560"/>
            <a:ext cx="5533270" cy="5223767"/>
          </a:xfrm>
          <a:prstGeom prst="rect">
            <a:avLst/>
          </a:prstGeom>
        </p:spPr>
      </p:pic>
      <p:sp>
        <p:nvSpPr>
          <p:cNvPr id="4" name="TextBox 3">
            <a:extLst>
              <a:ext uri="{FF2B5EF4-FFF2-40B4-BE49-F238E27FC236}">
                <a16:creationId xmlns:a16="http://schemas.microsoft.com/office/drawing/2014/main" id="{3B1A75CA-BDFA-B942-752E-CA46D4002A0F}"/>
              </a:ext>
            </a:extLst>
          </p:cNvPr>
          <p:cNvSpPr txBox="1"/>
          <p:nvPr/>
        </p:nvSpPr>
        <p:spPr>
          <a:xfrm>
            <a:off x="7259681" y="1358730"/>
            <a:ext cx="1008720" cy="369332"/>
          </a:xfrm>
          <a:prstGeom prst="rect">
            <a:avLst/>
          </a:prstGeom>
          <a:noFill/>
        </p:spPr>
        <p:txBody>
          <a:bodyPr wrap="square" rtlCol="0">
            <a:spAutoFit/>
          </a:bodyPr>
          <a:lstStyle/>
          <a:p>
            <a:r>
              <a:rPr lang="en-US" dirty="0"/>
              <a:t>Shape</a:t>
            </a:r>
          </a:p>
        </p:txBody>
      </p:sp>
      <p:sp>
        <p:nvSpPr>
          <p:cNvPr id="8" name="Title 1">
            <a:extLst>
              <a:ext uri="{FF2B5EF4-FFF2-40B4-BE49-F238E27FC236}">
                <a16:creationId xmlns:a16="http://schemas.microsoft.com/office/drawing/2014/main" id="{45C8247E-2358-0C49-8B1E-A424CE8403B8}"/>
              </a:ext>
            </a:extLst>
          </p:cNvPr>
          <p:cNvSpPr txBox="1">
            <a:spLocks/>
          </p:cNvSpPr>
          <p:nvPr/>
        </p:nvSpPr>
        <p:spPr>
          <a:xfrm>
            <a:off x="504070" y="-101325"/>
            <a:ext cx="10058400" cy="95476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a:t>EDA: Pairplots of size and shape</a:t>
            </a:r>
          </a:p>
        </p:txBody>
      </p:sp>
      <p:pic>
        <p:nvPicPr>
          <p:cNvPr id="15" name="Picture 14">
            <a:extLst>
              <a:ext uri="{FF2B5EF4-FFF2-40B4-BE49-F238E27FC236}">
                <a16:creationId xmlns:a16="http://schemas.microsoft.com/office/drawing/2014/main" id="{23084FCF-2C9B-E2CF-6E01-9FE16ADDBA8B}"/>
              </a:ext>
            </a:extLst>
          </p:cNvPr>
          <p:cNvPicPr>
            <a:picLocks noChangeAspect="1"/>
          </p:cNvPicPr>
          <p:nvPr/>
        </p:nvPicPr>
        <p:blipFill>
          <a:blip r:embed="rId4"/>
          <a:stretch>
            <a:fillRect/>
          </a:stretch>
        </p:blipFill>
        <p:spPr>
          <a:xfrm>
            <a:off x="8949939" y="406437"/>
            <a:ext cx="2849514" cy="2270628"/>
          </a:xfrm>
          <a:prstGeom prst="rect">
            <a:avLst/>
          </a:prstGeom>
        </p:spPr>
      </p:pic>
      <p:sp>
        <p:nvSpPr>
          <p:cNvPr id="2" name="Slide Number Placeholder 1">
            <a:extLst>
              <a:ext uri="{FF2B5EF4-FFF2-40B4-BE49-F238E27FC236}">
                <a16:creationId xmlns:a16="http://schemas.microsoft.com/office/drawing/2014/main" id="{ECDBA75D-BCCA-020C-E9C4-EC60F14B059A}"/>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40498907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615364A8-0026-95BA-5874-6337D12A5496}"/>
              </a:ext>
            </a:extLst>
          </p:cNvPr>
          <p:cNvPicPr>
            <a:picLocks noChangeAspect="1"/>
          </p:cNvPicPr>
          <p:nvPr/>
        </p:nvPicPr>
        <p:blipFill>
          <a:blip r:embed="rId2"/>
          <a:stretch>
            <a:fillRect/>
          </a:stretch>
        </p:blipFill>
        <p:spPr>
          <a:xfrm>
            <a:off x="-2545" y="1274674"/>
            <a:ext cx="5558297" cy="5102019"/>
          </a:xfrm>
          <a:prstGeom prst="rect">
            <a:avLst/>
          </a:prstGeom>
        </p:spPr>
      </p:pic>
      <p:pic>
        <p:nvPicPr>
          <p:cNvPr id="12" name="Picture 11">
            <a:extLst>
              <a:ext uri="{FF2B5EF4-FFF2-40B4-BE49-F238E27FC236}">
                <a16:creationId xmlns:a16="http://schemas.microsoft.com/office/drawing/2014/main" id="{991CFDA8-BC78-ACD4-45DE-4604EBD38933}"/>
              </a:ext>
            </a:extLst>
          </p:cNvPr>
          <p:cNvPicPr>
            <a:picLocks noChangeAspect="1"/>
          </p:cNvPicPr>
          <p:nvPr/>
        </p:nvPicPr>
        <p:blipFill>
          <a:blip r:embed="rId3"/>
          <a:stretch>
            <a:fillRect/>
          </a:stretch>
        </p:blipFill>
        <p:spPr>
          <a:xfrm rot="10800000" flipH="1" flipV="1">
            <a:off x="5555752" y="1274674"/>
            <a:ext cx="5759027" cy="5102020"/>
          </a:xfrm>
          <a:prstGeom prst="rect">
            <a:avLst/>
          </a:prstGeom>
        </p:spPr>
      </p:pic>
      <p:sp>
        <p:nvSpPr>
          <p:cNvPr id="16" name="Title 1">
            <a:extLst>
              <a:ext uri="{FF2B5EF4-FFF2-40B4-BE49-F238E27FC236}">
                <a16:creationId xmlns:a16="http://schemas.microsoft.com/office/drawing/2014/main" id="{0BDE64B5-2FBB-0BA4-E955-B13F8AB4DF08}"/>
              </a:ext>
            </a:extLst>
          </p:cNvPr>
          <p:cNvSpPr txBox="1">
            <a:spLocks/>
          </p:cNvSpPr>
          <p:nvPr/>
        </p:nvSpPr>
        <p:spPr>
          <a:xfrm>
            <a:off x="782128" y="1"/>
            <a:ext cx="10058400" cy="82296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EDA: Pairplots of texture and symmetry</a:t>
            </a:r>
          </a:p>
        </p:txBody>
      </p:sp>
      <p:sp>
        <p:nvSpPr>
          <p:cNvPr id="20" name="TextBox 19">
            <a:extLst>
              <a:ext uri="{FF2B5EF4-FFF2-40B4-BE49-F238E27FC236}">
                <a16:creationId xmlns:a16="http://schemas.microsoft.com/office/drawing/2014/main" id="{F35C0BFF-567D-AAE4-A0EC-F39C5390A05F}"/>
              </a:ext>
            </a:extLst>
          </p:cNvPr>
          <p:cNvSpPr txBox="1"/>
          <p:nvPr/>
        </p:nvSpPr>
        <p:spPr>
          <a:xfrm>
            <a:off x="1901299" y="1597840"/>
            <a:ext cx="6241210" cy="369332"/>
          </a:xfrm>
          <a:prstGeom prst="rect">
            <a:avLst/>
          </a:prstGeom>
          <a:noFill/>
        </p:spPr>
        <p:txBody>
          <a:bodyPr wrap="square">
            <a:spAutoFit/>
          </a:bodyPr>
          <a:lstStyle/>
          <a:p>
            <a:r>
              <a:rPr lang="en-US" dirty="0"/>
              <a:t>Texture</a:t>
            </a:r>
          </a:p>
        </p:txBody>
      </p:sp>
      <p:sp>
        <p:nvSpPr>
          <p:cNvPr id="21" name="TextBox 20">
            <a:extLst>
              <a:ext uri="{FF2B5EF4-FFF2-40B4-BE49-F238E27FC236}">
                <a16:creationId xmlns:a16="http://schemas.microsoft.com/office/drawing/2014/main" id="{41DACC41-B930-0303-CC1D-290549124CD2}"/>
              </a:ext>
            </a:extLst>
          </p:cNvPr>
          <p:cNvSpPr txBox="1"/>
          <p:nvPr/>
        </p:nvSpPr>
        <p:spPr>
          <a:xfrm>
            <a:off x="7459596" y="1201133"/>
            <a:ext cx="6288656" cy="646331"/>
          </a:xfrm>
          <a:prstGeom prst="rect">
            <a:avLst/>
          </a:prstGeom>
          <a:noFill/>
        </p:spPr>
        <p:txBody>
          <a:bodyPr wrap="square">
            <a:spAutoFit/>
          </a:bodyPr>
          <a:lstStyle/>
          <a:p>
            <a:endParaRPr lang="en-US" dirty="0"/>
          </a:p>
          <a:p>
            <a:r>
              <a:rPr lang="en-US" dirty="0"/>
              <a:t>Symmetry</a:t>
            </a:r>
          </a:p>
        </p:txBody>
      </p:sp>
      <p:pic>
        <p:nvPicPr>
          <p:cNvPr id="23" name="Picture 22">
            <a:extLst>
              <a:ext uri="{FF2B5EF4-FFF2-40B4-BE49-F238E27FC236}">
                <a16:creationId xmlns:a16="http://schemas.microsoft.com/office/drawing/2014/main" id="{023C7C37-FA6E-6814-47E8-5FC8FA60B9AF}"/>
              </a:ext>
            </a:extLst>
          </p:cNvPr>
          <p:cNvPicPr>
            <a:picLocks noChangeAspect="1"/>
          </p:cNvPicPr>
          <p:nvPr/>
        </p:nvPicPr>
        <p:blipFill>
          <a:blip r:embed="rId4"/>
          <a:stretch>
            <a:fillRect/>
          </a:stretch>
        </p:blipFill>
        <p:spPr>
          <a:xfrm>
            <a:off x="8949939" y="406437"/>
            <a:ext cx="2849514" cy="2270628"/>
          </a:xfrm>
          <a:prstGeom prst="rect">
            <a:avLst/>
          </a:prstGeom>
        </p:spPr>
      </p:pic>
      <p:sp>
        <p:nvSpPr>
          <p:cNvPr id="2" name="Slide Number Placeholder 1">
            <a:extLst>
              <a:ext uri="{FF2B5EF4-FFF2-40B4-BE49-F238E27FC236}">
                <a16:creationId xmlns:a16="http://schemas.microsoft.com/office/drawing/2014/main" id="{D01A8E11-6DA4-24EE-392A-E77572CDD767}"/>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1572564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550DF5-FF5B-A290-E008-7D418CE189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6198B3-7F29-032A-CE96-A4C5D06C02DD}"/>
              </a:ext>
            </a:extLst>
          </p:cNvPr>
          <p:cNvSpPr>
            <a:spLocks noGrp="1"/>
          </p:cNvSpPr>
          <p:nvPr>
            <p:ph type="title"/>
          </p:nvPr>
        </p:nvSpPr>
        <p:spPr/>
        <p:txBody>
          <a:bodyPr/>
          <a:lstStyle/>
          <a:p>
            <a:r>
              <a:rPr lang="en-US" dirty="0"/>
              <a:t>EDA: Boxplots show how data </a:t>
            </a:r>
            <a:r>
              <a:rPr lang="en-US"/>
              <a:t>is spread</a:t>
            </a:r>
            <a:endParaRPr lang="en-US" dirty="0"/>
          </a:p>
        </p:txBody>
      </p:sp>
      <p:pic>
        <p:nvPicPr>
          <p:cNvPr id="4" name="Picture 3">
            <a:extLst>
              <a:ext uri="{FF2B5EF4-FFF2-40B4-BE49-F238E27FC236}">
                <a16:creationId xmlns:a16="http://schemas.microsoft.com/office/drawing/2014/main" id="{8D898756-7350-70E3-0C9A-382D351D727C}"/>
              </a:ext>
            </a:extLst>
          </p:cNvPr>
          <p:cNvPicPr>
            <a:picLocks noChangeAspect="1"/>
          </p:cNvPicPr>
          <p:nvPr/>
        </p:nvPicPr>
        <p:blipFill>
          <a:blip r:embed="rId2"/>
          <a:stretch>
            <a:fillRect/>
          </a:stretch>
        </p:blipFill>
        <p:spPr>
          <a:xfrm>
            <a:off x="6583680" y="4328570"/>
            <a:ext cx="4694027" cy="2021571"/>
          </a:xfrm>
          <a:prstGeom prst="rect">
            <a:avLst/>
          </a:prstGeom>
        </p:spPr>
      </p:pic>
      <p:pic>
        <p:nvPicPr>
          <p:cNvPr id="8" name="Picture 7">
            <a:extLst>
              <a:ext uri="{FF2B5EF4-FFF2-40B4-BE49-F238E27FC236}">
                <a16:creationId xmlns:a16="http://schemas.microsoft.com/office/drawing/2014/main" id="{F9F88F52-580F-E490-5E4B-34DF7A2FF3B8}"/>
              </a:ext>
            </a:extLst>
          </p:cNvPr>
          <p:cNvPicPr>
            <a:picLocks noChangeAspect="1"/>
          </p:cNvPicPr>
          <p:nvPr/>
        </p:nvPicPr>
        <p:blipFill>
          <a:blip r:embed="rId3"/>
          <a:stretch>
            <a:fillRect/>
          </a:stretch>
        </p:blipFill>
        <p:spPr>
          <a:xfrm>
            <a:off x="6583680" y="2276612"/>
            <a:ext cx="4694027" cy="1960796"/>
          </a:xfrm>
          <a:prstGeom prst="rect">
            <a:avLst/>
          </a:prstGeom>
        </p:spPr>
      </p:pic>
      <p:pic>
        <p:nvPicPr>
          <p:cNvPr id="12" name="Picture 11">
            <a:extLst>
              <a:ext uri="{FF2B5EF4-FFF2-40B4-BE49-F238E27FC236}">
                <a16:creationId xmlns:a16="http://schemas.microsoft.com/office/drawing/2014/main" id="{5A1E1415-0972-42CB-F25A-20F867285DBF}"/>
              </a:ext>
            </a:extLst>
          </p:cNvPr>
          <p:cNvPicPr>
            <a:picLocks noChangeAspect="1"/>
          </p:cNvPicPr>
          <p:nvPr/>
        </p:nvPicPr>
        <p:blipFill>
          <a:blip r:embed="rId4"/>
          <a:stretch>
            <a:fillRect/>
          </a:stretch>
        </p:blipFill>
        <p:spPr>
          <a:xfrm>
            <a:off x="602499" y="2246225"/>
            <a:ext cx="4759114" cy="2021571"/>
          </a:xfrm>
          <a:prstGeom prst="rect">
            <a:avLst/>
          </a:prstGeom>
        </p:spPr>
      </p:pic>
      <p:pic>
        <p:nvPicPr>
          <p:cNvPr id="16" name="Picture 15">
            <a:extLst>
              <a:ext uri="{FF2B5EF4-FFF2-40B4-BE49-F238E27FC236}">
                <a16:creationId xmlns:a16="http://schemas.microsoft.com/office/drawing/2014/main" id="{529B4698-FDEB-A6E1-0582-E3BA6F03EC70}"/>
              </a:ext>
            </a:extLst>
          </p:cNvPr>
          <p:cNvPicPr>
            <a:picLocks noChangeAspect="1"/>
          </p:cNvPicPr>
          <p:nvPr/>
        </p:nvPicPr>
        <p:blipFill>
          <a:blip r:embed="rId5"/>
          <a:stretch>
            <a:fillRect/>
          </a:stretch>
        </p:blipFill>
        <p:spPr>
          <a:xfrm>
            <a:off x="597026" y="4358958"/>
            <a:ext cx="4764587" cy="1960796"/>
          </a:xfrm>
          <a:prstGeom prst="rect">
            <a:avLst/>
          </a:prstGeom>
        </p:spPr>
      </p:pic>
      <p:sp>
        <p:nvSpPr>
          <p:cNvPr id="3" name="Slide Number Placeholder 2">
            <a:extLst>
              <a:ext uri="{FF2B5EF4-FFF2-40B4-BE49-F238E27FC236}">
                <a16:creationId xmlns:a16="http://schemas.microsoft.com/office/drawing/2014/main" id="{9734DB18-8503-D452-E046-2B3AE56DE7CE}"/>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3133844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41A76E-5216-4BDE-1C4E-ECE7F0EBFF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56DE38-008A-79DA-BC6E-5117DA1C05FE}"/>
              </a:ext>
            </a:extLst>
          </p:cNvPr>
          <p:cNvSpPr>
            <a:spLocks noGrp="1"/>
          </p:cNvSpPr>
          <p:nvPr>
            <p:ph type="title"/>
          </p:nvPr>
        </p:nvSpPr>
        <p:spPr/>
        <p:txBody>
          <a:bodyPr/>
          <a:lstStyle/>
          <a:p>
            <a:r>
              <a:rPr lang="en-US" dirty="0"/>
              <a:t>Classification of tumor types: </a:t>
            </a:r>
            <a:br>
              <a:rPr lang="en-US" dirty="0"/>
            </a:br>
            <a:r>
              <a:rPr lang="en-US" dirty="0"/>
              <a:t>Logistic Regression vs. SVM</a:t>
            </a:r>
          </a:p>
        </p:txBody>
      </p:sp>
      <p:pic>
        <p:nvPicPr>
          <p:cNvPr id="5" name="Picture 4">
            <a:extLst>
              <a:ext uri="{FF2B5EF4-FFF2-40B4-BE49-F238E27FC236}">
                <a16:creationId xmlns:a16="http://schemas.microsoft.com/office/drawing/2014/main" id="{94964ED0-55F4-AF1A-1B77-38548C0CA5D0}"/>
              </a:ext>
            </a:extLst>
          </p:cNvPr>
          <p:cNvPicPr>
            <a:picLocks noChangeAspect="1"/>
          </p:cNvPicPr>
          <p:nvPr/>
        </p:nvPicPr>
        <p:blipFill>
          <a:blip r:embed="rId2"/>
          <a:stretch>
            <a:fillRect/>
          </a:stretch>
        </p:blipFill>
        <p:spPr>
          <a:xfrm>
            <a:off x="170706" y="2173988"/>
            <a:ext cx="2409912" cy="1877809"/>
          </a:xfrm>
          <a:prstGeom prst="rect">
            <a:avLst/>
          </a:prstGeom>
        </p:spPr>
      </p:pic>
      <p:graphicFrame>
        <p:nvGraphicFramePr>
          <p:cNvPr id="11" name="Table 10">
            <a:extLst>
              <a:ext uri="{FF2B5EF4-FFF2-40B4-BE49-F238E27FC236}">
                <a16:creationId xmlns:a16="http://schemas.microsoft.com/office/drawing/2014/main" id="{360AB706-BD73-8685-A413-42FB7D77DE5B}"/>
              </a:ext>
            </a:extLst>
          </p:cNvPr>
          <p:cNvGraphicFramePr>
            <a:graphicFrameLocks noGrp="1"/>
          </p:cNvGraphicFramePr>
          <p:nvPr>
            <p:extLst>
              <p:ext uri="{D42A27DB-BD31-4B8C-83A1-F6EECF244321}">
                <p14:modId xmlns:p14="http://schemas.microsoft.com/office/powerpoint/2010/main" val="1313905600"/>
              </p:ext>
            </p:extLst>
          </p:nvPr>
        </p:nvGraphicFramePr>
        <p:xfrm>
          <a:off x="7976868" y="4353418"/>
          <a:ext cx="4111992" cy="1534446"/>
        </p:xfrm>
        <a:graphic>
          <a:graphicData uri="http://schemas.openxmlformats.org/drawingml/2006/table">
            <a:tbl>
              <a:tblPr firstRow="1" bandRow="1">
                <a:tableStyleId>{5C22544A-7EE6-4342-B048-85BDC9FD1C3A}</a:tableStyleId>
              </a:tblPr>
              <a:tblGrid>
                <a:gridCol w="1370664">
                  <a:extLst>
                    <a:ext uri="{9D8B030D-6E8A-4147-A177-3AD203B41FA5}">
                      <a16:colId xmlns:a16="http://schemas.microsoft.com/office/drawing/2014/main" val="1591956878"/>
                    </a:ext>
                  </a:extLst>
                </a:gridCol>
                <a:gridCol w="1370664">
                  <a:extLst>
                    <a:ext uri="{9D8B030D-6E8A-4147-A177-3AD203B41FA5}">
                      <a16:colId xmlns:a16="http://schemas.microsoft.com/office/drawing/2014/main" val="3646985328"/>
                    </a:ext>
                  </a:extLst>
                </a:gridCol>
                <a:gridCol w="1370664">
                  <a:extLst>
                    <a:ext uri="{9D8B030D-6E8A-4147-A177-3AD203B41FA5}">
                      <a16:colId xmlns:a16="http://schemas.microsoft.com/office/drawing/2014/main" val="3481367236"/>
                    </a:ext>
                  </a:extLst>
                </a:gridCol>
              </a:tblGrid>
              <a:tr h="245110">
                <a:tc>
                  <a:txBody>
                    <a:bodyPr/>
                    <a:lstStyle/>
                    <a:p>
                      <a:endParaRPr lang="en-US" sz="1000" dirty="0"/>
                    </a:p>
                  </a:txBody>
                  <a:tcPr/>
                </a:tc>
                <a:tc>
                  <a:txBody>
                    <a:bodyPr/>
                    <a:lstStyle/>
                    <a:p>
                      <a:r>
                        <a:rPr lang="en-US" sz="1000" dirty="0"/>
                        <a:t>PC1</a:t>
                      </a:r>
                    </a:p>
                  </a:txBody>
                  <a:tcPr/>
                </a:tc>
                <a:tc>
                  <a:txBody>
                    <a:bodyPr/>
                    <a:lstStyle/>
                    <a:p>
                      <a:r>
                        <a:rPr lang="en-US" sz="1000" dirty="0"/>
                        <a:t>PC2</a:t>
                      </a:r>
                    </a:p>
                  </a:txBody>
                  <a:tcPr/>
                </a:tc>
                <a:extLst>
                  <a:ext uri="{0D108BD9-81ED-4DB2-BD59-A6C34878D82A}">
                    <a16:rowId xmlns:a16="http://schemas.microsoft.com/office/drawing/2014/main" val="1273895793"/>
                  </a:ext>
                </a:extLst>
              </a:tr>
              <a:tr h="277003">
                <a:tc>
                  <a:txBody>
                    <a:bodyPr/>
                    <a:lstStyle/>
                    <a:p>
                      <a:r>
                        <a:rPr lang="en-US" sz="1000" dirty="0"/>
                        <a:t>Concave Points Mean</a:t>
                      </a:r>
                    </a:p>
                  </a:txBody>
                  <a:tcPr/>
                </a:tc>
                <a:tc>
                  <a:txBody>
                    <a:bodyPr/>
                    <a:lstStyle/>
                    <a:p>
                      <a:r>
                        <a:rPr lang="en-US" sz="1000" dirty="0"/>
                        <a:t>0.260854</a:t>
                      </a:r>
                    </a:p>
                  </a:txBody>
                  <a:tcPr/>
                </a:tc>
                <a:tc>
                  <a:txBody>
                    <a:bodyPr/>
                    <a:lstStyle/>
                    <a:p>
                      <a:r>
                        <a:rPr lang="en-US" sz="1000" dirty="0"/>
                        <a:t>0.034768</a:t>
                      </a:r>
                    </a:p>
                  </a:txBody>
                  <a:tcPr/>
                </a:tc>
                <a:extLst>
                  <a:ext uri="{0D108BD9-81ED-4DB2-BD59-A6C34878D82A}">
                    <a16:rowId xmlns:a16="http://schemas.microsoft.com/office/drawing/2014/main" val="2743982811"/>
                  </a:ext>
                </a:extLst>
              </a:tr>
              <a:tr h="245110">
                <a:tc>
                  <a:txBody>
                    <a:bodyPr/>
                    <a:lstStyle/>
                    <a:p>
                      <a:r>
                        <a:rPr lang="en-US" sz="1000" dirty="0"/>
                        <a:t>Concavity Mean</a:t>
                      </a:r>
                    </a:p>
                  </a:txBody>
                  <a:tcPr/>
                </a:tc>
                <a:tc>
                  <a:txBody>
                    <a:bodyPr/>
                    <a:lstStyle/>
                    <a:p>
                      <a:r>
                        <a:rPr lang="en-US" sz="1000" dirty="0"/>
                        <a:t>0.258400</a:t>
                      </a:r>
                    </a:p>
                  </a:txBody>
                  <a:tcPr/>
                </a:tc>
                <a:tc>
                  <a:txBody>
                    <a:bodyPr/>
                    <a:lstStyle/>
                    <a:p>
                      <a:r>
                        <a:rPr lang="en-US" sz="1000" dirty="0"/>
                        <a:t>0.060165</a:t>
                      </a:r>
                    </a:p>
                  </a:txBody>
                  <a:tcPr/>
                </a:tc>
                <a:extLst>
                  <a:ext uri="{0D108BD9-81ED-4DB2-BD59-A6C34878D82A}">
                    <a16:rowId xmlns:a16="http://schemas.microsoft.com/office/drawing/2014/main" val="2531681109"/>
                  </a:ext>
                </a:extLst>
              </a:tr>
              <a:tr h="277003">
                <a:tc>
                  <a:txBody>
                    <a:bodyPr/>
                    <a:lstStyle/>
                    <a:p>
                      <a:r>
                        <a:rPr lang="en-US" sz="1000" dirty="0"/>
                        <a:t>Concave Points Worst</a:t>
                      </a:r>
                    </a:p>
                  </a:txBody>
                  <a:tcPr/>
                </a:tc>
                <a:tc>
                  <a:txBody>
                    <a:bodyPr/>
                    <a:lstStyle/>
                    <a:p>
                      <a:r>
                        <a:rPr lang="en-US" sz="1000" dirty="0"/>
                        <a:t>0.250886</a:t>
                      </a:r>
                    </a:p>
                  </a:txBody>
                  <a:tcPr/>
                </a:tc>
                <a:tc>
                  <a:txBody>
                    <a:bodyPr/>
                    <a:lstStyle/>
                    <a:p>
                      <a:r>
                        <a:rPr lang="en-US" sz="1000" dirty="0"/>
                        <a:t>0.008257</a:t>
                      </a:r>
                    </a:p>
                  </a:txBody>
                  <a:tcPr/>
                </a:tc>
                <a:extLst>
                  <a:ext uri="{0D108BD9-81ED-4DB2-BD59-A6C34878D82A}">
                    <a16:rowId xmlns:a16="http://schemas.microsoft.com/office/drawing/2014/main" val="493930714"/>
                  </a:ext>
                </a:extLst>
              </a:tr>
              <a:tr h="245110">
                <a:tc>
                  <a:txBody>
                    <a:bodyPr/>
                    <a:lstStyle/>
                    <a:p>
                      <a:r>
                        <a:rPr lang="en-US" sz="1000" dirty="0"/>
                        <a:t>Compactness Mean</a:t>
                      </a:r>
                    </a:p>
                  </a:txBody>
                  <a:tcPr/>
                </a:tc>
                <a:tc>
                  <a:txBody>
                    <a:bodyPr/>
                    <a:lstStyle/>
                    <a:p>
                      <a:r>
                        <a:rPr lang="en-US" sz="1000" dirty="0"/>
                        <a:t>0.2392825</a:t>
                      </a:r>
                    </a:p>
                  </a:txBody>
                  <a:tcPr/>
                </a:tc>
                <a:tc>
                  <a:txBody>
                    <a:bodyPr/>
                    <a:lstStyle/>
                    <a:p>
                      <a:r>
                        <a:rPr lang="en-US" sz="1000" dirty="0"/>
                        <a:t>0.151892</a:t>
                      </a:r>
                    </a:p>
                  </a:txBody>
                  <a:tcPr/>
                </a:tc>
                <a:extLst>
                  <a:ext uri="{0D108BD9-81ED-4DB2-BD59-A6C34878D82A}">
                    <a16:rowId xmlns:a16="http://schemas.microsoft.com/office/drawing/2014/main" val="816336628"/>
                  </a:ext>
                </a:extLst>
              </a:tr>
              <a:tr h="245110">
                <a:tc>
                  <a:txBody>
                    <a:bodyPr/>
                    <a:lstStyle/>
                    <a:p>
                      <a:r>
                        <a:rPr lang="en-US" sz="1000" dirty="0"/>
                        <a:t>Perimeter Worst</a:t>
                      </a:r>
                    </a:p>
                  </a:txBody>
                  <a:tcPr/>
                </a:tc>
                <a:tc>
                  <a:txBody>
                    <a:bodyPr/>
                    <a:lstStyle/>
                    <a:p>
                      <a:r>
                        <a:rPr lang="en-US" sz="1000" dirty="0"/>
                        <a:t>0.236640</a:t>
                      </a:r>
                    </a:p>
                  </a:txBody>
                  <a:tcPr/>
                </a:tc>
                <a:tc>
                  <a:txBody>
                    <a:bodyPr/>
                    <a:lstStyle/>
                    <a:p>
                      <a:r>
                        <a:rPr lang="en-US" sz="1000" dirty="0"/>
                        <a:t>0.199878</a:t>
                      </a:r>
                    </a:p>
                  </a:txBody>
                  <a:tcPr/>
                </a:tc>
                <a:extLst>
                  <a:ext uri="{0D108BD9-81ED-4DB2-BD59-A6C34878D82A}">
                    <a16:rowId xmlns:a16="http://schemas.microsoft.com/office/drawing/2014/main" val="2517285760"/>
                  </a:ext>
                </a:extLst>
              </a:tr>
            </a:tbl>
          </a:graphicData>
        </a:graphic>
      </p:graphicFrame>
      <p:pic>
        <p:nvPicPr>
          <p:cNvPr id="17" name="Picture 16">
            <a:extLst>
              <a:ext uri="{FF2B5EF4-FFF2-40B4-BE49-F238E27FC236}">
                <a16:creationId xmlns:a16="http://schemas.microsoft.com/office/drawing/2014/main" id="{F20B43D6-89FF-7AE3-6177-9EC7F43EC0D5}"/>
              </a:ext>
            </a:extLst>
          </p:cNvPr>
          <p:cNvPicPr>
            <a:picLocks noChangeAspect="1"/>
          </p:cNvPicPr>
          <p:nvPr/>
        </p:nvPicPr>
        <p:blipFill>
          <a:blip r:embed="rId3"/>
          <a:stretch>
            <a:fillRect/>
          </a:stretch>
        </p:blipFill>
        <p:spPr>
          <a:xfrm>
            <a:off x="119329" y="4138602"/>
            <a:ext cx="2409912" cy="1877809"/>
          </a:xfrm>
          <a:prstGeom prst="rect">
            <a:avLst/>
          </a:prstGeom>
        </p:spPr>
      </p:pic>
      <p:graphicFrame>
        <p:nvGraphicFramePr>
          <p:cNvPr id="18" name="Table 17">
            <a:extLst>
              <a:ext uri="{FF2B5EF4-FFF2-40B4-BE49-F238E27FC236}">
                <a16:creationId xmlns:a16="http://schemas.microsoft.com/office/drawing/2014/main" id="{95DC79B7-9780-4638-7A0E-5CEDE1B2FB97}"/>
              </a:ext>
            </a:extLst>
          </p:cNvPr>
          <p:cNvGraphicFramePr>
            <a:graphicFrameLocks noGrp="1"/>
          </p:cNvGraphicFramePr>
          <p:nvPr>
            <p:extLst>
              <p:ext uri="{D42A27DB-BD31-4B8C-83A1-F6EECF244321}">
                <p14:modId xmlns:p14="http://schemas.microsoft.com/office/powerpoint/2010/main" val="2326634327"/>
              </p:ext>
            </p:extLst>
          </p:nvPr>
        </p:nvGraphicFramePr>
        <p:xfrm>
          <a:off x="8044436" y="2305172"/>
          <a:ext cx="3976857" cy="1615440"/>
        </p:xfrm>
        <a:graphic>
          <a:graphicData uri="http://schemas.openxmlformats.org/drawingml/2006/table">
            <a:tbl>
              <a:tblPr firstRow="1" bandRow="1">
                <a:tableStyleId>{5C22544A-7EE6-4342-B048-85BDC9FD1C3A}</a:tableStyleId>
              </a:tblPr>
              <a:tblGrid>
                <a:gridCol w="795371">
                  <a:extLst>
                    <a:ext uri="{9D8B030D-6E8A-4147-A177-3AD203B41FA5}">
                      <a16:colId xmlns:a16="http://schemas.microsoft.com/office/drawing/2014/main" val="4053671354"/>
                    </a:ext>
                  </a:extLst>
                </a:gridCol>
                <a:gridCol w="796329">
                  <a:extLst>
                    <a:ext uri="{9D8B030D-6E8A-4147-A177-3AD203B41FA5}">
                      <a16:colId xmlns:a16="http://schemas.microsoft.com/office/drawing/2014/main" val="4238591628"/>
                    </a:ext>
                  </a:extLst>
                </a:gridCol>
                <a:gridCol w="794415">
                  <a:extLst>
                    <a:ext uri="{9D8B030D-6E8A-4147-A177-3AD203B41FA5}">
                      <a16:colId xmlns:a16="http://schemas.microsoft.com/office/drawing/2014/main" val="2312349041"/>
                    </a:ext>
                  </a:extLst>
                </a:gridCol>
                <a:gridCol w="795371">
                  <a:extLst>
                    <a:ext uri="{9D8B030D-6E8A-4147-A177-3AD203B41FA5}">
                      <a16:colId xmlns:a16="http://schemas.microsoft.com/office/drawing/2014/main" val="824162267"/>
                    </a:ext>
                  </a:extLst>
                </a:gridCol>
                <a:gridCol w="795371">
                  <a:extLst>
                    <a:ext uri="{9D8B030D-6E8A-4147-A177-3AD203B41FA5}">
                      <a16:colId xmlns:a16="http://schemas.microsoft.com/office/drawing/2014/main" val="3892112168"/>
                    </a:ext>
                  </a:extLst>
                </a:gridCol>
              </a:tblGrid>
              <a:tr h="0">
                <a:tc>
                  <a:txBody>
                    <a:bodyPr/>
                    <a:lstStyle/>
                    <a:p>
                      <a:endParaRPr lang="en-US" sz="1000" dirty="0"/>
                    </a:p>
                  </a:txBody>
                  <a:tcPr/>
                </a:tc>
                <a:tc>
                  <a:txBody>
                    <a:bodyPr/>
                    <a:lstStyle/>
                    <a:p>
                      <a:r>
                        <a:rPr lang="en-US" sz="1000" dirty="0"/>
                        <a:t>Precision</a:t>
                      </a:r>
                    </a:p>
                  </a:txBody>
                  <a:tcPr/>
                </a:tc>
                <a:tc>
                  <a:txBody>
                    <a:bodyPr/>
                    <a:lstStyle/>
                    <a:p>
                      <a:r>
                        <a:rPr lang="en-US" sz="1000" dirty="0"/>
                        <a:t>Recall</a:t>
                      </a:r>
                    </a:p>
                  </a:txBody>
                  <a:tcPr/>
                </a:tc>
                <a:tc>
                  <a:txBody>
                    <a:bodyPr/>
                    <a:lstStyle/>
                    <a:p>
                      <a:r>
                        <a:rPr lang="en-US" sz="1000" dirty="0"/>
                        <a:t>F1 Score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t>Support</a:t>
                      </a:r>
                    </a:p>
                  </a:txBody>
                  <a:tcPr/>
                </a:tc>
                <a:extLst>
                  <a:ext uri="{0D108BD9-81ED-4DB2-BD59-A6C34878D82A}">
                    <a16:rowId xmlns:a16="http://schemas.microsoft.com/office/drawing/2014/main" val="3096386324"/>
                  </a:ext>
                </a:extLst>
              </a:tr>
              <a:tr h="223383">
                <a:tc>
                  <a:txBody>
                    <a:bodyPr/>
                    <a:lstStyle/>
                    <a:p>
                      <a:r>
                        <a:rPr lang="en-US" sz="1000" dirty="0"/>
                        <a:t>Benign</a:t>
                      </a:r>
                    </a:p>
                  </a:txBody>
                  <a:tcPr/>
                </a:tc>
                <a:tc>
                  <a:txBody>
                    <a:bodyPr/>
                    <a:lstStyle/>
                    <a:p>
                      <a:r>
                        <a:rPr lang="en-US" sz="1000" dirty="0"/>
                        <a:t>0.96</a:t>
                      </a:r>
                    </a:p>
                  </a:txBody>
                  <a:tcPr/>
                </a:tc>
                <a:tc>
                  <a:txBody>
                    <a:bodyPr/>
                    <a:lstStyle/>
                    <a:p>
                      <a:r>
                        <a:rPr lang="en-US" sz="1000" dirty="0"/>
                        <a:t>0.97</a:t>
                      </a:r>
                    </a:p>
                  </a:txBody>
                  <a:tcPr/>
                </a:tc>
                <a:tc>
                  <a:txBody>
                    <a:bodyPr/>
                    <a:lstStyle/>
                    <a:p>
                      <a:r>
                        <a:rPr lang="en-US" sz="1000" dirty="0"/>
                        <a:t>0.97</a:t>
                      </a:r>
                    </a:p>
                  </a:txBody>
                  <a:tcPr/>
                </a:tc>
                <a:tc>
                  <a:txBody>
                    <a:bodyPr/>
                    <a:lstStyle/>
                    <a:p>
                      <a:r>
                        <a:rPr lang="en-US" sz="1000" dirty="0"/>
                        <a:t>357</a:t>
                      </a:r>
                    </a:p>
                  </a:txBody>
                  <a:tcPr/>
                </a:tc>
                <a:extLst>
                  <a:ext uri="{0D108BD9-81ED-4DB2-BD59-A6C34878D82A}">
                    <a16:rowId xmlns:a16="http://schemas.microsoft.com/office/drawing/2014/main" val="3679940635"/>
                  </a:ext>
                </a:extLst>
              </a:tr>
              <a:tr h="241561">
                <a:tc>
                  <a:txBody>
                    <a:bodyPr/>
                    <a:lstStyle/>
                    <a:p>
                      <a:r>
                        <a:rPr lang="en-US" sz="1000" dirty="0"/>
                        <a:t>Malignant</a:t>
                      </a:r>
                    </a:p>
                  </a:txBody>
                  <a:tcPr/>
                </a:tc>
                <a:tc>
                  <a:txBody>
                    <a:bodyPr/>
                    <a:lstStyle/>
                    <a:p>
                      <a:r>
                        <a:rPr lang="en-US" sz="1000" dirty="0"/>
                        <a:t>0.95</a:t>
                      </a:r>
                    </a:p>
                  </a:txBody>
                  <a:tcPr/>
                </a:tc>
                <a:tc>
                  <a:txBody>
                    <a:bodyPr/>
                    <a:lstStyle/>
                    <a:p>
                      <a:r>
                        <a:rPr lang="en-US" sz="1000" dirty="0"/>
                        <a:t>0.93</a:t>
                      </a:r>
                    </a:p>
                  </a:txBody>
                  <a:tcPr/>
                </a:tc>
                <a:tc>
                  <a:txBody>
                    <a:bodyPr/>
                    <a:lstStyle/>
                    <a:p>
                      <a:r>
                        <a:rPr lang="en-US" sz="1000" dirty="0"/>
                        <a:t>0.94</a:t>
                      </a:r>
                    </a:p>
                  </a:txBody>
                  <a:tcPr/>
                </a:tc>
                <a:tc>
                  <a:txBody>
                    <a:bodyPr/>
                    <a:lstStyle/>
                    <a:p>
                      <a:r>
                        <a:rPr lang="en-US" sz="1000" dirty="0"/>
                        <a:t>212</a:t>
                      </a:r>
                    </a:p>
                  </a:txBody>
                  <a:tcPr/>
                </a:tc>
                <a:extLst>
                  <a:ext uri="{0D108BD9-81ED-4DB2-BD59-A6C34878D82A}">
                    <a16:rowId xmlns:a16="http://schemas.microsoft.com/office/drawing/2014/main" val="565729651"/>
                  </a:ext>
                </a:extLst>
              </a:tr>
              <a:tr h="241561">
                <a:tc>
                  <a:txBody>
                    <a:bodyPr/>
                    <a:lstStyle/>
                    <a:p>
                      <a:r>
                        <a:rPr lang="en-US" sz="1000" dirty="0"/>
                        <a:t>Accuracy</a:t>
                      </a:r>
                    </a:p>
                  </a:txBody>
                  <a:tcPr/>
                </a:tc>
                <a:tc>
                  <a:txBody>
                    <a:bodyPr/>
                    <a:lstStyle/>
                    <a:p>
                      <a:endParaRPr lang="en-US" sz="1000" dirty="0"/>
                    </a:p>
                  </a:txBody>
                  <a:tcPr/>
                </a:tc>
                <a:tc>
                  <a:txBody>
                    <a:bodyPr/>
                    <a:lstStyle/>
                    <a:p>
                      <a:endParaRPr lang="en-US" sz="1000" dirty="0"/>
                    </a:p>
                  </a:txBody>
                  <a:tcPr/>
                </a:tc>
                <a:tc>
                  <a:txBody>
                    <a:bodyPr/>
                    <a:lstStyle/>
                    <a:p>
                      <a:r>
                        <a:rPr lang="en-US" sz="1000" dirty="0"/>
                        <a:t>0.96</a:t>
                      </a:r>
                    </a:p>
                  </a:txBody>
                  <a:tcPr/>
                </a:tc>
                <a:tc>
                  <a:txBody>
                    <a:bodyPr/>
                    <a:lstStyle/>
                    <a:p>
                      <a:r>
                        <a:rPr lang="en-US" sz="1000" dirty="0"/>
                        <a:t>569</a:t>
                      </a:r>
                    </a:p>
                  </a:txBody>
                  <a:tcPr/>
                </a:tc>
                <a:extLst>
                  <a:ext uri="{0D108BD9-81ED-4DB2-BD59-A6C34878D82A}">
                    <a16:rowId xmlns:a16="http://schemas.microsoft.com/office/drawing/2014/main" val="2006951140"/>
                  </a:ext>
                </a:extLst>
              </a:tr>
              <a:tr h="241561">
                <a:tc>
                  <a:txBody>
                    <a:bodyPr/>
                    <a:lstStyle/>
                    <a:p>
                      <a:r>
                        <a:rPr lang="en-US" sz="1000" dirty="0"/>
                        <a:t>Macro avg</a:t>
                      </a:r>
                    </a:p>
                  </a:txBody>
                  <a:tcPr/>
                </a:tc>
                <a:tc>
                  <a:txBody>
                    <a:bodyPr/>
                    <a:lstStyle/>
                    <a:p>
                      <a:r>
                        <a:rPr lang="en-US" sz="1000" dirty="0"/>
                        <a:t>0.96</a:t>
                      </a:r>
                    </a:p>
                  </a:txBody>
                  <a:tcPr/>
                </a:tc>
                <a:tc>
                  <a:txBody>
                    <a:bodyPr/>
                    <a:lstStyle/>
                    <a:p>
                      <a:r>
                        <a:rPr lang="en-US" sz="1000" dirty="0"/>
                        <a:t>0.95</a:t>
                      </a:r>
                    </a:p>
                  </a:txBody>
                  <a:tcPr/>
                </a:tc>
                <a:tc>
                  <a:txBody>
                    <a:bodyPr/>
                    <a:lstStyle/>
                    <a:p>
                      <a:r>
                        <a:rPr lang="en-US" sz="1000" dirty="0"/>
                        <a:t>0.95</a:t>
                      </a:r>
                    </a:p>
                  </a:txBody>
                  <a:tcPr/>
                </a:tc>
                <a:tc>
                  <a:txBody>
                    <a:bodyPr/>
                    <a:lstStyle/>
                    <a:p>
                      <a:r>
                        <a:rPr lang="en-US" sz="1000" dirty="0"/>
                        <a:t>569</a:t>
                      </a:r>
                    </a:p>
                  </a:txBody>
                  <a:tcPr/>
                </a:tc>
                <a:extLst>
                  <a:ext uri="{0D108BD9-81ED-4DB2-BD59-A6C34878D82A}">
                    <a16:rowId xmlns:a16="http://schemas.microsoft.com/office/drawing/2014/main" val="3984955906"/>
                  </a:ext>
                </a:extLst>
              </a:tr>
              <a:tr h="362998">
                <a:tc>
                  <a:txBody>
                    <a:bodyPr/>
                    <a:lstStyle/>
                    <a:p>
                      <a:r>
                        <a:rPr lang="en-US" sz="1000" dirty="0"/>
                        <a:t>Weighted Avg</a:t>
                      </a:r>
                    </a:p>
                  </a:txBody>
                  <a:tcPr/>
                </a:tc>
                <a:tc>
                  <a:txBody>
                    <a:bodyPr/>
                    <a:lstStyle/>
                    <a:p>
                      <a:r>
                        <a:rPr lang="en-US" sz="1000" dirty="0"/>
                        <a:t>0.96</a:t>
                      </a:r>
                    </a:p>
                  </a:txBody>
                  <a:tcPr/>
                </a:tc>
                <a:tc>
                  <a:txBody>
                    <a:bodyPr/>
                    <a:lstStyle/>
                    <a:p>
                      <a:r>
                        <a:rPr lang="en-US" sz="1000" dirty="0"/>
                        <a:t>0.96</a:t>
                      </a:r>
                    </a:p>
                  </a:txBody>
                  <a:tcPr/>
                </a:tc>
                <a:tc>
                  <a:txBody>
                    <a:bodyPr/>
                    <a:lstStyle/>
                    <a:p>
                      <a:r>
                        <a:rPr lang="en-US" sz="1000" dirty="0"/>
                        <a:t>0.96</a:t>
                      </a:r>
                    </a:p>
                  </a:txBody>
                  <a:tcPr/>
                </a:tc>
                <a:tc>
                  <a:txBody>
                    <a:bodyPr/>
                    <a:lstStyle/>
                    <a:p>
                      <a:r>
                        <a:rPr lang="en-US" sz="1000" dirty="0"/>
                        <a:t>569</a:t>
                      </a:r>
                    </a:p>
                  </a:txBody>
                  <a:tcPr/>
                </a:tc>
                <a:extLst>
                  <a:ext uri="{0D108BD9-81ED-4DB2-BD59-A6C34878D82A}">
                    <a16:rowId xmlns:a16="http://schemas.microsoft.com/office/drawing/2014/main" val="4291237374"/>
                  </a:ext>
                </a:extLst>
              </a:tr>
            </a:tbl>
          </a:graphicData>
        </a:graphic>
      </p:graphicFrame>
      <p:graphicFrame>
        <p:nvGraphicFramePr>
          <p:cNvPr id="7" name="Table 6">
            <a:extLst>
              <a:ext uri="{FF2B5EF4-FFF2-40B4-BE49-F238E27FC236}">
                <a16:creationId xmlns:a16="http://schemas.microsoft.com/office/drawing/2014/main" id="{CF6754B0-8A50-EFC8-3713-71B43EC2F505}"/>
              </a:ext>
            </a:extLst>
          </p:cNvPr>
          <p:cNvGraphicFramePr>
            <a:graphicFrameLocks noGrp="1"/>
          </p:cNvGraphicFramePr>
          <p:nvPr>
            <p:extLst>
              <p:ext uri="{D42A27DB-BD31-4B8C-83A1-F6EECF244321}">
                <p14:modId xmlns:p14="http://schemas.microsoft.com/office/powerpoint/2010/main" val="2022770315"/>
              </p:ext>
            </p:extLst>
          </p:nvPr>
        </p:nvGraphicFramePr>
        <p:xfrm>
          <a:off x="4147563" y="2344605"/>
          <a:ext cx="2770821" cy="1615440"/>
        </p:xfrm>
        <a:graphic>
          <a:graphicData uri="http://schemas.openxmlformats.org/drawingml/2006/table">
            <a:tbl>
              <a:tblPr firstRow="1" bandRow="1">
                <a:tableStyleId>{5C22544A-7EE6-4342-B048-85BDC9FD1C3A}</a:tableStyleId>
              </a:tblPr>
              <a:tblGrid>
                <a:gridCol w="568583">
                  <a:extLst>
                    <a:ext uri="{9D8B030D-6E8A-4147-A177-3AD203B41FA5}">
                      <a16:colId xmlns:a16="http://schemas.microsoft.com/office/drawing/2014/main" val="1729312943"/>
                    </a:ext>
                  </a:extLst>
                </a:gridCol>
                <a:gridCol w="1120525">
                  <a:extLst>
                    <a:ext uri="{9D8B030D-6E8A-4147-A177-3AD203B41FA5}">
                      <a16:colId xmlns:a16="http://schemas.microsoft.com/office/drawing/2014/main" val="555575962"/>
                    </a:ext>
                  </a:extLst>
                </a:gridCol>
                <a:gridCol w="1081713">
                  <a:extLst>
                    <a:ext uri="{9D8B030D-6E8A-4147-A177-3AD203B41FA5}">
                      <a16:colId xmlns:a16="http://schemas.microsoft.com/office/drawing/2014/main" val="3840817210"/>
                    </a:ext>
                  </a:extLst>
                </a:gridCol>
              </a:tblGrid>
              <a:tr h="592328">
                <a:tc>
                  <a:txBody>
                    <a:bodyPr/>
                    <a:lstStyle/>
                    <a:p>
                      <a:endParaRPr lang="en-US" sz="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Confusion Matrix</a:t>
                      </a:r>
                    </a:p>
                    <a:p>
                      <a:endParaRPr lang="en-US" sz="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Accuracy</a:t>
                      </a:r>
                    </a:p>
                    <a:p>
                      <a:endParaRPr lang="en-US" sz="900" dirty="0"/>
                    </a:p>
                  </a:txBody>
                  <a:tcPr/>
                </a:tc>
                <a:extLst>
                  <a:ext uri="{0D108BD9-81ED-4DB2-BD59-A6C34878D82A}">
                    <a16:rowId xmlns:a16="http://schemas.microsoft.com/office/drawing/2014/main" val="2850104060"/>
                  </a:ext>
                </a:extLst>
              </a:tr>
              <a:tr h="59232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LR</a:t>
                      </a:r>
                    </a:p>
                    <a:p>
                      <a:endParaRPr lang="en-US" sz="900" dirty="0"/>
                    </a:p>
                  </a:txBody>
                  <a:tcPr/>
                </a:tc>
                <a:tc>
                  <a:txBody>
                    <a:bodyPr/>
                    <a:lstStyle/>
                    <a:p>
                      <a:r>
                        <a:rPr lang="fr-FR" sz="900" b="0" i="0" kern="1200" dirty="0">
                          <a:solidFill>
                            <a:schemeClr val="tx1"/>
                          </a:solidFill>
                          <a:effectLst/>
                          <a:latin typeface="+mn-lt"/>
                          <a:ea typeface="+mn-ea"/>
                          <a:cs typeface="+mn-cs"/>
                        </a:rPr>
                        <a:t>[[347 10]</a:t>
                      </a:r>
                    </a:p>
                    <a:p>
                      <a:r>
                        <a:rPr lang="fr-FR" sz="900" b="0" i="0" kern="1200" dirty="0">
                          <a:solidFill>
                            <a:schemeClr val="tx1"/>
                          </a:solidFill>
                          <a:effectLst/>
                          <a:latin typeface="+mn-lt"/>
                          <a:ea typeface="+mn-ea"/>
                          <a:cs typeface="+mn-cs"/>
                        </a:rPr>
                        <a:t> [ 15 197]]</a:t>
                      </a:r>
                    </a:p>
                    <a:p>
                      <a:endParaRPr lang="en-US" sz="900" dirty="0">
                        <a:solidFill>
                          <a:schemeClr val="tx1"/>
                        </a:solidFill>
                      </a:endParaRPr>
                    </a:p>
                  </a:txBody>
                  <a:tcPr/>
                </a:tc>
                <a:tc>
                  <a:txBody>
                    <a:bodyPr/>
                    <a:lstStyle/>
                    <a:p>
                      <a:r>
                        <a:rPr lang="fr-FR" sz="900" b="0" i="0" kern="1200" dirty="0">
                          <a:solidFill>
                            <a:schemeClr val="tx1"/>
                          </a:solidFill>
                          <a:effectLst/>
                          <a:latin typeface="+mn-lt"/>
                          <a:ea typeface="+mn-ea"/>
                          <a:cs typeface="+mn-cs"/>
                        </a:rPr>
                        <a:t>0.9561</a:t>
                      </a:r>
                    </a:p>
                    <a:p>
                      <a:endParaRPr lang="en-US" sz="900" dirty="0"/>
                    </a:p>
                  </a:txBody>
                  <a:tcPr/>
                </a:tc>
                <a:extLst>
                  <a:ext uri="{0D108BD9-81ED-4DB2-BD59-A6C34878D82A}">
                    <a16:rowId xmlns:a16="http://schemas.microsoft.com/office/drawing/2014/main" val="1404951928"/>
                  </a:ext>
                </a:extLst>
              </a:tr>
              <a:tr h="43078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SVM</a:t>
                      </a:r>
                    </a:p>
                    <a:p>
                      <a:endParaRPr lang="en-US" sz="900" dirty="0"/>
                    </a:p>
                  </a:txBody>
                  <a:tcPr/>
                </a:tc>
                <a:tc>
                  <a:txBody>
                    <a:bodyPr/>
                    <a:lstStyle/>
                    <a:p>
                      <a:r>
                        <a:rPr lang="fr-FR" sz="900" b="0" i="0" kern="1200" dirty="0">
                          <a:solidFill>
                            <a:schemeClr val="tx1"/>
                          </a:solidFill>
                          <a:effectLst/>
                          <a:latin typeface="+mn-lt"/>
                          <a:ea typeface="+mn-ea"/>
                          <a:cs typeface="+mn-cs"/>
                        </a:rPr>
                        <a:t>[[346 11]</a:t>
                      </a:r>
                    </a:p>
                    <a:p>
                      <a:r>
                        <a:rPr lang="fr-FR" sz="900" b="0" i="0" kern="1200" dirty="0">
                          <a:solidFill>
                            <a:schemeClr val="tx1"/>
                          </a:solidFill>
                          <a:effectLst/>
                          <a:latin typeface="+mn-lt"/>
                          <a:ea typeface="+mn-ea"/>
                          <a:cs typeface="+mn-cs"/>
                        </a:rPr>
                        <a:t> [ 21 191]]</a:t>
                      </a:r>
                    </a:p>
                  </a:txBody>
                  <a:tcPr/>
                </a:tc>
                <a:tc>
                  <a:txBody>
                    <a:bodyPr/>
                    <a:lstStyle/>
                    <a:p>
                      <a:r>
                        <a:rPr lang="fr-FR" sz="900" b="0" i="0" kern="1200" dirty="0">
                          <a:solidFill>
                            <a:schemeClr val="tx1"/>
                          </a:solidFill>
                          <a:effectLst/>
                          <a:latin typeface="+mn-lt"/>
                          <a:ea typeface="+mn-ea"/>
                          <a:cs typeface="+mn-cs"/>
                        </a:rPr>
                        <a:t>0.9438</a:t>
                      </a:r>
                      <a:endParaRPr lang="en-US" sz="900" dirty="0">
                        <a:solidFill>
                          <a:schemeClr val="tx1"/>
                        </a:solidFill>
                      </a:endParaRPr>
                    </a:p>
                  </a:txBody>
                  <a:tcPr/>
                </a:tc>
                <a:extLst>
                  <a:ext uri="{0D108BD9-81ED-4DB2-BD59-A6C34878D82A}">
                    <a16:rowId xmlns:a16="http://schemas.microsoft.com/office/drawing/2014/main" val="3930766459"/>
                  </a:ext>
                </a:extLst>
              </a:tr>
            </a:tbl>
          </a:graphicData>
        </a:graphic>
      </p:graphicFrame>
      <p:sp>
        <p:nvSpPr>
          <p:cNvPr id="3" name="Slide Number Placeholder 2">
            <a:extLst>
              <a:ext uri="{FF2B5EF4-FFF2-40B4-BE49-F238E27FC236}">
                <a16:creationId xmlns:a16="http://schemas.microsoft.com/office/drawing/2014/main" id="{E3145F3B-5AD6-FF9E-57C0-9B28E13A1639}"/>
              </a:ext>
            </a:extLst>
          </p:cNvPr>
          <p:cNvSpPr>
            <a:spLocks noGrp="1"/>
          </p:cNvSpPr>
          <p:nvPr>
            <p:ph type="sldNum" sz="quarter" idx="12"/>
          </p:nvPr>
        </p:nvSpPr>
        <p:spPr/>
        <p:txBody>
          <a:bodyPr/>
          <a:lstStyle/>
          <a:p>
            <a:fld id="{3A98EE3D-8CD1-4C3F-BD1C-C98C9596463C}" type="slidenum">
              <a:rPr lang="en-US" smtClean="0"/>
              <a:t>8</a:t>
            </a:fld>
            <a:endParaRPr lang="en-US" dirty="0"/>
          </a:p>
        </p:txBody>
      </p:sp>
      <p:pic>
        <p:nvPicPr>
          <p:cNvPr id="9" name="Picture 8">
            <a:extLst>
              <a:ext uri="{FF2B5EF4-FFF2-40B4-BE49-F238E27FC236}">
                <a16:creationId xmlns:a16="http://schemas.microsoft.com/office/drawing/2014/main" id="{E7896A7E-54FA-5128-AA79-90A98CCC2911}"/>
              </a:ext>
            </a:extLst>
          </p:cNvPr>
          <p:cNvPicPr>
            <a:picLocks noChangeAspect="1"/>
          </p:cNvPicPr>
          <p:nvPr/>
        </p:nvPicPr>
        <p:blipFill>
          <a:blip r:embed="rId4"/>
          <a:stretch>
            <a:fillRect/>
          </a:stretch>
        </p:blipFill>
        <p:spPr>
          <a:xfrm>
            <a:off x="3791905" y="4138602"/>
            <a:ext cx="3689550" cy="1821423"/>
          </a:xfrm>
          <a:prstGeom prst="rect">
            <a:avLst/>
          </a:prstGeom>
        </p:spPr>
      </p:pic>
    </p:spTree>
    <p:extLst>
      <p:ext uri="{BB962C8B-B14F-4D97-AF65-F5344CB8AC3E}">
        <p14:creationId xmlns:p14="http://schemas.microsoft.com/office/powerpoint/2010/main" val="4191687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0B0B8-330C-F2FD-14F0-016F1F9DE104}"/>
              </a:ext>
            </a:extLst>
          </p:cNvPr>
          <p:cNvSpPr>
            <a:spLocks noGrp="1"/>
          </p:cNvSpPr>
          <p:nvPr>
            <p:ph type="title"/>
          </p:nvPr>
        </p:nvSpPr>
        <p:spPr>
          <a:xfrm>
            <a:off x="1097280" y="12274"/>
            <a:ext cx="10058400" cy="1450757"/>
          </a:xfrm>
        </p:spPr>
        <p:txBody>
          <a:bodyPr/>
          <a:lstStyle/>
          <a:p>
            <a:r>
              <a:rPr lang="en-US" dirty="0"/>
              <a:t>Classification (continued)</a:t>
            </a:r>
          </a:p>
        </p:txBody>
      </p:sp>
      <p:pic>
        <p:nvPicPr>
          <p:cNvPr id="5" name="Picture 4">
            <a:extLst>
              <a:ext uri="{FF2B5EF4-FFF2-40B4-BE49-F238E27FC236}">
                <a16:creationId xmlns:a16="http://schemas.microsoft.com/office/drawing/2014/main" id="{6FD734A7-3940-91A7-B591-38F4F8A7486D}"/>
              </a:ext>
            </a:extLst>
          </p:cNvPr>
          <p:cNvPicPr>
            <a:picLocks noChangeAspect="1"/>
          </p:cNvPicPr>
          <p:nvPr/>
        </p:nvPicPr>
        <p:blipFill>
          <a:blip r:embed="rId3"/>
          <a:stretch>
            <a:fillRect/>
          </a:stretch>
        </p:blipFill>
        <p:spPr>
          <a:xfrm>
            <a:off x="225790" y="2722707"/>
            <a:ext cx="2347307" cy="1863536"/>
          </a:xfrm>
          <a:prstGeom prst="rect">
            <a:avLst/>
          </a:prstGeom>
        </p:spPr>
      </p:pic>
      <p:graphicFrame>
        <p:nvGraphicFramePr>
          <p:cNvPr id="6" name="Table 5">
            <a:extLst>
              <a:ext uri="{FF2B5EF4-FFF2-40B4-BE49-F238E27FC236}">
                <a16:creationId xmlns:a16="http://schemas.microsoft.com/office/drawing/2014/main" id="{1B0BE02B-94A7-B79D-09CA-A058F03F0B15}"/>
              </a:ext>
            </a:extLst>
          </p:cNvPr>
          <p:cNvGraphicFramePr>
            <a:graphicFrameLocks noGrp="1"/>
          </p:cNvGraphicFramePr>
          <p:nvPr>
            <p:extLst>
              <p:ext uri="{D42A27DB-BD31-4B8C-83A1-F6EECF244321}">
                <p14:modId xmlns:p14="http://schemas.microsoft.com/office/powerpoint/2010/main" val="3313150747"/>
              </p:ext>
            </p:extLst>
          </p:nvPr>
        </p:nvGraphicFramePr>
        <p:xfrm>
          <a:off x="8734832" y="2111949"/>
          <a:ext cx="3060300" cy="430646"/>
        </p:xfrm>
        <a:graphic>
          <a:graphicData uri="http://schemas.openxmlformats.org/drawingml/2006/table">
            <a:tbl>
              <a:tblPr firstRow="1" bandRow="1">
                <a:tableStyleId>{5C22544A-7EE6-4342-B048-85BDC9FD1C3A}</a:tableStyleId>
              </a:tblPr>
              <a:tblGrid>
                <a:gridCol w="1020100">
                  <a:extLst>
                    <a:ext uri="{9D8B030D-6E8A-4147-A177-3AD203B41FA5}">
                      <a16:colId xmlns:a16="http://schemas.microsoft.com/office/drawing/2014/main" val="782840601"/>
                    </a:ext>
                  </a:extLst>
                </a:gridCol>
                <a:gridCol w="1020100">
                  <a:extLst>
                    <a:ext uri="{9D8B030D-6E8A-4147-A177-3AD203B41FA5}">
                      <a16:colId xmlns:a16="http://schemas.microsoft.com/office/drawing/2014/main" val="3408548745"/>
                    </a:ext>
                  </a:extLst>
                </a:gridCol>
                <a:gridCol w="1020100">
                  <a:extLst>
                    <a:ext uri="{9D8B030D-6E8A-4147-A177-3AD203B41FA5}">
                      <a16:colId xmlns:a16="http://schemas.microsoft.com/office/drawing/2014/main" val="5135224"/>
                    </a:ext>
                  </a:extLst>
                </a:gridCol>
              </a:tblGrid>
              <a:tr h="156095">
                <a:tc>
                  <a:txBody>
                    <a:bodyPr/>
                    <a:lstStyle/>
                    <a:p>
                      <a:endParaRPr lang="en-US" sz="650" dirty="0"/>
                    </a:p>
                  </a:txBody>
                  <a:tcPr/>
                </a:tc>
                <a:tc>
                  <a:txBody>
                    <a:bodyPr/>
                    <a:lstStyle/>
                    <a:p>
                      <a:r>
                        <a:rPr lang="en-US" sz="650" dirty="0"/>
                        <a:t>PC1</a:t>
                      </a:r>
                    </a:p>
                  </a:txBody>
                  <a:tcPr/>
                </a:tc>
                <a:tc>
                  <a:txBody>
                    <a:bodyPr/>
                    <a:lstStyle/>
                    <a:p>
                      <a:r>
                        <a:rPr lang="en-US" sz="650" dirty="0"/>
                        <a:t>PC2</a:t>
                      </a:r>
                    </a:p>
                  </a:txBody>
                  <a:tcPr/>
                </a:tc>
                <a:extLst>
                  <a:ext uri="{0D108BD9-81ED-4DB2-BD59-A6C34878D82A}">
                    <a16:rowId xmlns:a16="http://schemas.microsoft.com/office/drawing/2014/main" val="1622315205"/>
                  </a:ext>
                </a:extLst>
              </a:tr>
              <a:tr h="240146">
                <a:tc>
                  <a:txBody>
                    <a:bodyPr/>
                    <a:lstStyle/>
                    <a:p>
                      <a:r>
                        <a:rPr lang="en-US" sz="650" dirty="0"/>
                        <a:t>Fractal Dimension Mean</a:t>
                      </a:r>
                    </a:p>
                  </a:txBody>
                  <a:tcPr/>
                </a:tc>
                <a:tc>
                  <a:txBody>
                    <a:bodyPr/>
                    <a:lstStyle/>
                    <a:p>
                      <a:r>
                        <a:rPr lang="en-US" sz="650" dirty="0"/>
                        <a:t>0.469590</a:t>
                      </a:r>
                    </a:p>
                  </a:txBody>
                  <a:tcPr/>
                </a:tc>
                <a:tc>
                  <a:txBody>
                    <a:bodyPr/>
                    <a:lstStyle/>
                    <a:p>
                      <a:r>
                        <a:rPr lang="en-US" sz="650" dirty="0"/>
                        <a:t>0.341992</a:t>
                      </a:r>
                    </a:p>
                  </a:txBody>
                  <a:tcPr/>
                </a:tc>
                <a:extLst>
                  <a:ext uri="{0D108BD9-81ED-4DB2-BD59-A6C34878D82A}">
                    <a16:rowId xmlns:a16="http://schemas.microsoft.com/office/drawing/2014/main" val="808176305"/>
                  </a:ext>
                </a:extLst>
              </a:tr>
            </a:tbl>
          </a:graphicData>
        </a:graphic>
      </p:graphicFrame>
      <p:graphicFrame>
        <p:nvGraphicFramePr>
          <p:cNvPr id="7" name="Table 6">
            <a:extLst>
              <a:ext uri="{FF2B5EF4-FFF2-40B4-BE49-F238E27FC236}">
                <a16:creationId xmlns:a16="http://schemas.microsoft.com/office/drawing/2014/main" id="{E3D12931-D0F1-476B-3EB1-E384A519E4DB}"/>
              </a:ext>
            </a:extLst>
          </p:cNvPr>
          <p:cNvGraphicFramePr>
            <a:graphicFrameLocks noGrp="1"/>
          </p:cNvGraphicFramePr>
          <p:nvPr>
            <p:extLst>
              <p:ext uri="{D42A27DB-BD31-4B8C-83A1-F6EECF244321}">
                <p14:modId xmlns:p14="http://schemas.microsoft.com/office/powerpoint/2010/main" val="3678791490"/>
              </p:ext>
            </p:extLst>
          </p:nvPr>
        </p:nvGraphicFramePr>
        <p:xfrm>
          <a:off x="5880611" y="2092185"/>
          <a:ext cx="2705149" cy="450410"/>
        </p:xfrm>
        <a:graphic>
          <a:graphicData uri="http://schemas.openxmlformats.org/drawingml/2006/table">
            <a:tbl>
              <a:tblPr firstRow="1" bandRow="1">
                <a:tableStyleId>{5C22544A-7EE6-4342-B048-85BDC9FD1C3A}</a:tableStyleId>
              </a:tblPr>
              <a:tblGrid>
                <a:gridCol w="806101">
                  <a:extLst>
                    <a:ext uri="{9D8B030D-6E8A-4147-A177-3AD203B41FA5}">
                      <a16:colId xmlns:a16="http://schemas.microsoft.com/office/drawing/2014/main" val="782840601"/>
                    </a:ext>
                  </a:extLst>
                </a:gridCol>
                <a:gridCol w="949524">
                  <a:extLst>
                    <a:ext uri="{9D8B030D-6E8A-4147-A177-3AD203B41FA5}">
                      <a16:colId xmlns:a16="http://schemas.microsoft.com/office/drawing/2014/main" val="3408548745"/>
                    </a:ext>
                  </a:extLst>
                </a:gridCol>
                <a:gridCol w="949524">
                  <a:extLst>
                    <a:ext uri="{9D8B030D-6E8A-4147-A177-3AD203B41FA5}">
                      <a16:colId xmlns:a16="http://schemas.microsoft.com/office/drawing/2014/main" val="5135224"/>
                    </a:ext>
                  </a:extLst>
                </a:gridCol>
              </a:tblGrid>
              <a:tr h="180063">
                <a:tc>
                  <a:txBody>
                    <a:bodyPr/>
                    <a:lstStyle/>
                    <a:p>
                      <a:endParaRPr lang="en-US" sz="700" dirty="0"/>
                    </a:p>
                  </a:txBody>
                  <a:tcPr/>
                </a:tc>
                <a:tc>
                  <a:txBody>
                    <a:bodyPr/>
                    <a:lstStyle/>
                    <a:p>
                      <a:r>
                        <a:rPr lang="en-US" sz="700" dirty="0"/>
                        <a:t>PC1</a:t>
                      </a:r>
                    </a:p>
                  </a:txBody>
                  <a:tcPr/>
                </a:tc>
                <a:tc>
                  <a:txBody>
                    <a:bodyPr/>
                    <a:lstStyle/>
                    <a:p>
                      <a:r>
                        <a:rPr lang="en-US" sz="700" dirty="0"/>
                        <a:t>PC2</a:t>
                      </a:r>
                    </a:p>
                  </a:txBody>
                  <a:tcPr/>
                </a:tc>
                <a:extLst>
                  <a:ext uri="{0D108BD9-81ED-4DB2-BD59-A6C34878D82A}">
                    <a16:rowId xmlns:a16="http://schemas.microsoft.com/office/drawing/2014/main" val="1622315205"/>
                  </a:ext>
                </a:extLst>
              </a:tr>
              <a:tr h="252290">
                <a:tc>
                  <a:txBody>
                    <a:bodyPr/>
                    <a:lstStyle/>
                    <a:p>
                      <a:r>
                        <a:rPr lang="en-US" sz="700" b="0" i="0" kern="1200" dirty="0">
                          <a:solidFill>
                            <a:schemeClr val="dk1"/>
                          </a:solidFill>
                          <a:effectLst/>
                          <a:latin typeface="+mn-lt"/>
                          <a:ea typeface="+mn-ea"/>
                          <a:cs typeface="+mn-cs"/>
                        </a:rPr>
                        <a:t>Texture Worst</a:t>
                      </a:r>
                      <a:endParaRPr lang="en-US" sz="700" dirty="0"/>
                    </a:p>
                  </a:txBody>
                  <a:tcPr/>
                </a:tc>
                <a:tc>
                  <a:txBody>
                    <a:bodyPr/>
                    <a:lstStyle/>
                    <a:p>
                      <a:r>
                        <a:rPr lang="en-US" sz="700" b="0" i="0" kern="1200" dirty="0">
                          <a:solidFill>
                            <a:schemeClr val="dk1"/>
                          </a:solidFill>
                          <a:effectLst/>
                          <a:latin typeface="+mn-lt"/>
                          <a:ea typeface="+mn-ea"/>
                          <a:cs typeface="+mn-cs"/>
                        </a:rPr>
                        <a:t>0.537795</a:t>
                      </a:r>
                      <a:endParaRPr lang="en-US" sz="700" dirty="0"/>
                    </a:p>
                  </a:txBody>
                  <a:tcPr/>
                </a:tc>
                <a:tc>
                  <a:txBody>
                    <a:bodyPr/>
                    <a:lstStyle/>
                    <a:p>
                      <a:r>
                        <a:rPr lang="en-US" sz="700" b="0" i="0" kern="1200" dirty="0">
                          <a:solidFill>
                            <a:schemeClr val="dk1"/>
                          </a:solidFill>
                          <a:effectLst/>
                          <a:latin typeface="+mn-lt"/>
                          <a:ea typeface="+mn-ea"/>
                          <a:cs typeface="+mn-cs"/>
                        </a:rPr>
                        <a:t>0.343535</a:t>
                      </a:r>
                      <a:endParaRPr lang="en-US" sz="700" dirty="0"/>
                    </a:p>
                  </a:txBody>
                  <a:tcPr/>
                </a:tc>
                <a:extLst>
                  <a:ext uri="{0D108BD9-81ED-4DB2-BD59-A6C34878D82A}">
                    <a16:rowId xmlns:a16="http://schemas.microsoft.com/office/drawing/2014/main" val="808176305"/>
                  </a:ext>
                </a:extLst>
              </a:tr>
            </a:tbl>
          </a:graphicData>
        </a:graphic>
      </p:graphicFrame>
      <p:graphicFrame>
        <p:nvGraphicFramePr>
          <p:cNvPr id="9" name="Table 8">
            <a:extLst>
              <a:ext uri="{FF2B5EF4-FFF2-40B4-BE49-F238E27FC236}">
                <a16:creationId xmlns:a16="http://schemas.microsoft.com/office/drawing/2014/main" id="{CA910B35-A4D3-283B-1F18-AAD68B3AA276}"/>
              </a:ext>
            </a:extLst>
          </p:cNvPr>
          <p:cNvGraphicFramePr>
            <a:graphicFrameLocks noGrp="1"/>
          </p:cNvGraphicFramePr>
          <p:nvPr>
            <p:extLst>
              <p:ext uri="{D42A27DB-BD31-4B8C-83A1-F6EECF244321}">
                <p14:modId xmlns:p14="http://schemas.microsoft.com/office/powerpoint/2010/main" val="2336250806"/>
              </p:ext>
            </p:extLst>
          </p:nvPr>
        </p:nvGraphicFramePr>
        <p:xfrm>
          <a:off x="2934708" y="2111949"/>
          <a:ext cx="2796831" cy="396240"/>
        </p:xfrm>
        <a:graphic>
          <a:graphicData uri="http://schemas.openxmlformats.org/drawingml/2006/table">
            <a:tbl>
              <a:tblPr firstRow="1" bandRow="1">
                <a:tableStyleId>{5C22544A-7EE6-4342-B048-85BDC9FD1C3A}</a:tableStyleId>
              </a:tblPr>
              <a:tblGrid>
                <a:gridCol w="932277">
                  <a:extLst>
                    <a:ext uri="{9D8B030D-6E8A-4147-A177-3AD203B41FA5}">
                      <a16:colId xmlns:a16="http://schemas.microsoft.com/office/drawing/2014/main" val="782840601"/>
                    </a:ext>
                  </a:extLst>
                </a:gridCol>
                <a:gridCol w="932277">
                  <a:extLst>
                    <a:ext uri="{9D8B030D-6E8A-4147-A177-3AD203B41FA5}">
                      <a16:colId xmlns:a16="http://schemas.microsoft.com/office/drawing/2014/main" val="3408548745"/>
                    </a:ext>
                  </a:extLst>
                </a:gridCol>
                <a:gridCol w="932277">
                  <a:extLst>
                    <a:ext uri="{9D8B030D-6E8A-4147-A177-3AD203B41FA5}">
                      <a16:colId xmlns:a16="http://schemas.microsoft.com/office/drawing/2014/main" val="5135224"/>
                    </a:ext>
                  </a:extLst>
                </a:gridCol>
              </a:tblGrid>
              <a:tr h="175753">
                <a:tc>
                  <a:txBody>
                    <a:bodyPr/>
                    <a:lstStyle/>
                    <a:p>
                      <a:endParaRPr lang="en-US" sz="700" dirty="0"/>
                    </a:p>
                  </a:txBody>
                  <a:tcPr/>
                </a:tc>
                <a:tc>
                  <a:txBody>
                    <a:bodyPr/>
                    <a:lstStyle/>
                    <a:p>
                      <a:r>
                        <a:rPr lang="en-US" sz="700" dirty="0"/>
                        <a:t>PC1</a:t>
                      </a:r>
                    </a:p>
                  </a:txBody>
                  <a:tcPr/>
                </a:tc>
                <a:tc>
                  <a:txBody>
                    <a:bodyPr/>
                    <a:lstStyle/>
                    <a:p>
                      <a:r>
                        <a:rPr lang="en-US" sz="700" dirty="0"/>
                        <a:t>PC2</a:t>
                      </a:r>
                    </a:p>
                  </a:txBody>
                  <a:tcPr/>
                </a:tc>
                <a:extLst>
                  <a:ext uri="{0D108BD9-81ED-4DB2-BD59-A6C34878D82A}">
                    <a16:rowId xmlns:a16="http://schemas.microsoft.com/office/drawing/2014/main" val="1622315205"/>
                  </a:ext>
                </a:extLst>
              </a:tr>
              <a:tr h="175753">
                <a:tc>
                  <a:txBody>
                    <a:bodyPr/>
                    <a:lstStyle/>
                    <a:p>
                      <a:r>
                        <a:rPr lang="en-US" sz="700" dirty="0"/>
                        <a:t>Concavity Mean</a:t>
                      </a:r>
                    </a:p>
                  </a:txBody>
                  <a:tcPr/>
                </a:tc>
                <a:tc>
                  <a:txBody>
                    <a:bodyPr/>
                    <a:lstStyle/>
                    <a:p>
                      <a:r>
                        <a:rPr lang="en-US" sz="700" b="0" i="0" kern="1200" dirty="0">
                          <a:solidFill>
                            <a:schemeClr val="dk1"/>
                          </a:solidFill>
                          <a:effectLst/>
                          <a:latin typeface="+mn-lt"/>
                          <a:ea typeface="+mn-ea"/>
                          <a:cs typeface="+mn-cs"/>
                        </a:rPr>
                        <a:t>0.369492</a:t>
                      </a:r>
                      <a:endParaRPr lang="en-US" sz="700" dirty="0"/>
                    </a:p>
                  </a:txBody>
                  <a:tcPr/>
                </a:tc>
                <a:tc>
                  <a:txBody>
                    <a:bodyPr/>
                    <a:lstStyle/>
                    <a:p>
                      <a:r>
                        <a:rPr lang="en-US" sz="700" b="0" i="0" kern="1200" dirty="0">
                          <a:solidFill>
                            <a:schemeClr val="dk1"/>
                          </a:solidFill>
                          <a:effectLst/>
                          <a:latin typeface="+mn-lt"/>
                          <a:ea typeface="+mn-ea"/>
                          <a:cs typeface="+mn-cs"/>
                        </a:rPr>
                        <a:t>0.092350</a:t>
                      </a:r>
                      <a:endParaRPr lang="en-US" sz="700" dirty="0"/>
                    </a:p>
                  </a:txBody>
                  <a:tcPr/>
                </a:tc>
                <a:extLst>
                  <a:ext uri="{0D108BD9-81ED-4DB2-BD59-A6C34878D82A}">
                    <a16:rowId xmlns:a16="http://schemas.microsoft.com/office/drawing/2014/main" val="808176305"/>
                  </a:ext>
                </a:extLst>
              </a:tr>
            </a:tbl>
          </a:graphicData>
        </a:graphic>
      </p:graphicFrame>
      <p:graphicFrame>
        <p:nvGraphicFramePr>
          <p:cNvPr id="10" name="Table 9">
            <a:extLst>
              <a:ext uri="{FF2B5EF4-FFF2-40B4-BE49-F238E27FC236}">
                <a16:creationId xmlns:a16="http://schemas.microsoft.com/office/drawing/2014/main" id="{3EEF7DC3-2613-AA50-7013-10526A6E8D1E}"/>
              </a:ext>
            </a:extLst>
          </p:cNvPr>
          <p:cNvGraphicFramePr>
            <a:graphicFrameLocks noGrp="1"/>
          </p:cNvGraphicFramePr>
          <p:nvPr>
            <p:extLst>
              <p:ext uri="{D42A27DB-BD31-4B8C-83A1-F6EECF244321}">
                <p14:modId xmlns:p14="http://schemas.microsoft.com/office/powerpoint/2010/main" val="186850726"/>
              </p:ext>
            </p:extLst>
          </p:nvPr>
        </p:nvGraphicFramePr>
        <p:xfrm>
          <a:off x="305912" y="2108643"/>
          <a:ext cx="2385966" cy="396240"/>
        </p:xfrm>
        <a:graphic>
          <a:graphicData uri="http://schemas.openxmlformats.org/drawingml/2006/table">
            <a:tbl>
              <a:tblPr firstRow="1" bandRow="1">
                <a:tableStyleId>{5C22544A-7EE6-4342-B048-85BDC9FD1C3A}</a:tableStyleId>
              </a:tblPr>
              <a:tblGrid>
                <a:gridCol w="795322">
                  <a:extLst>
                    <a:ext uri="{9D8B030D-6E8A-4147-A177-3AD203B41FA5}">
                      <a16:colId xmlns:a16="http://schemas.microsoft.com/office/drawing/2014/main" val="782840601"/>
                    </a:ext>
                  </a:extLst>
                </a:gridCol>
                <a:gridCol w="795322">
                  <a:extLst>
                    <a:ext uri="{9D8B030D-6E8A-4147-A177-3AD203B41FA5}">
                      <a16:colId xmlns:a16="http://schemas.microsoft.com/office/drawing/2014/main" val="3408548745"/>
                    </a:ext>
                  </a:extLst>
                </a:gridCol>
                <a:gridCol w="795322">
                  <a:extLst>
                    <a:ext uri="{9D8B030D-6E8A-4147-A177-3AD203B41FA5}">
                      <a16:colId xmlns:a16="http://schemas.microsoft.com/office/drawing/2014/main" val="5135224"/>
                    </a:ext>
                  </a:extLst>
                </a:gridCol>
              </a:tblGrid>
              <a:tr h="167971">
                <a:tc>
                  <a:txBody>
                    <a:bodyPr/>
                    <a:lstStyle/>
                    <a:p>
                      <a:endParaRPr lang="en-US" sz="700" dirty="0"/>
                    </a:p>
                  </a:txBody>
                  <a:tcPr/>
                </a:tc>
                <a:tc>
                  <a:txBody>
                    <a:bodyPr/>
                    <a:lstStyle/>
                    <a:p>
                      <a:r>
                        <a:rPr lang="en-US" sz="700" dirty="0"/>
                        <a:t>PC1</a:t>
                      </a:r>
                    </a:p>
                  </a:txBody>
                  <a:tcPr/>
                </a:tc>
                <a:tc>
                  <a:txBody>
                    <a:bodyPr/>
                    <a:lstStyle/>
                    <a:p>
                      <a:r>
                        <a:rPr lang="en-US" sz="700" dirty="0"/>
                        <a:t>PC2</a:t>
                      </a:r>
                    </a:p>
                  </a:txBody>
                  <a:tcPr/>
                </a:tc>
                <a:extLst>
                  <a:ext uri="{0D108BD9-81ED-4DB2-BD59-A6C34878D82A}">
                    <a16:rowId xmlns:a16="http://schemas.microsoft.com/office/drawing/2014/main" val="1622315205"/>
                  </a:ext>
                </a:extLst>
              </a:tr>
              <a:tr h="167971">
                <a:tc>
                  <a:txBody>
                    <a:bodyPr/>
                    <a:lstStyle/>
                    <a:p>
                      <a:r>
                        <a:rPr lang="en-US" sz="700" dirty="0"/>
                        <a:t>Area Mean</a:t>
                      </a:r>
                    </a:p>
                  </a:txBody>
                  <a:tcPr/>
                </a:tc>
                <a:tc>
                  <a:txBody>
                    <a:bodyPr/>
                    <a:lstStyle/>
                    <a:p>
                      <a:r>
                        <a:rPr lang="en-US" sz="700" dirty="0"/>
                        <a:t>0.34786</a:t>
                      </a:r>
                    </a:p>
                  </a:txBody>
                  <a:tcPr/>
                </a:tc>
                <a:tc>
                  <a:txBody>
                    <a:bodyPr/>
                    <a:lstStyle/>
                    <a:p>
                      <a:r>
                        <a:rPr lang="en-US" sz="700" b="0" i="0" kern="1200" dirty="0">
                          <a:solidFill>
                            <a:schemeClr val="dk1"/>
                          </a:solidFill>
                          <a:effectLst/>
                          <a:latin typeface="+mn-lt"/>
                          <a:ea typeface="+mn-ea"/>
                          <a:cs typeface="+mn-cs"/>
                        </a:rPr>
                        <a:t>0.183004</a:t>
                      </a:r>
                      <a:endParaRPr lang="en-US" sz="700" dirty="0"/>
                    </a:p>
                  </a:txBody>
                  <a:tcPr/>
                </a:tc>
                <a:extLst>
                  <a:ext uri="{0D108BD9-81ED-4DB2-BD59-A6C34878D82A}">
                    <a16:rowId xmlns:a16="http://schemas.microsoft.com/office/drawing/2014/main" val="808176305"/>
                  </a:ext>
                </a:extLst>
              </a:tr>
            </a:tbl>
          </a:graphicData>
        </a:graphic>
      </p:graphicFrame>
      <p:pic>
        <p:nvPicPr>
          <p:cNvPr id="15" name="Picture 14">
            <a:extLst>
              <a:ext uri="{FF2B5EF4-FFF2-40B4-BE49-F238E27FC236}">
                <a16:creationId xmlns:a16="http://schemas.microsoft.com/office/drawing/2014/main" id="{2BD90E86-5D53-EB1A-1F60-5CF2AAC7C9B1}"/>
              </a:ext>
            </a:extLst>
          </p:cNvPr>
          <p:cNvPicPr>
            <a:picLocks noChangeAspect="1"/>
          </p:cNvPicPr>
          <p:nvPr/>
        </p:nvPicPr>
        <p:blipFill>
          <a:blip r:embed="rId4"/>
          <a:stretch>
            <a:fillRect/>
          </a:stretch>
        </p:blipFill>
        <p:spPr>
          <a:xfrm>
            <a:off x="2934708" y="2753128"/>
            <a:ext cx="2347307" cy="1863537"/>
          </a:xfrm>
          <a:prstGeom prst="rect">
            <a:avLst/>
          </a:prstGeom>
        </p:spPr>
      </p:pic>
      <p:pic>
        <p:nvPicPr>
          <p:cNvPr id="17" name="Picture 16">
            <a:extLst>
              <a:ext uri="{FF2B5EF4-FFF2-40B4-BE49-F238E27FC236}">
                <a16:creationId xmlns:a16="http://schemas.microsoft.com/office/drawing/2014/main" id="{96CDF5B9-D1C0-3CD5-F7AB-9FB81EDF7411}"/>
              </a:ext>
            </a:extLst>
          </p:cNvPr>
          <p:cNvPicPr>
            <a:picLocks noChangeAspect="1"/>
          </p:cNvPicPr>
          <p:nvPr/>
        </p:nvPicPr>
        <p:blipFill>
          <a:blip r:embed="rId5"/>
          <a:stretch>
            <a:fillRect/>
          </a:stretch>
        </p:blipFill>
        <p:spPr>
          <a:xfrm>
            <a:off x="5880611" y="2722706"/>
            <a:ext cx="2347307" cy="1863537"/>
          </a:xfrm>
          <a:prstGeom prst="rect">
            <a:avLst/>
          </a:prstGeom>
        </p:spPr>
      </p:pic>
      <p:pic>
        <p:nvPicPr>
          <p:cNvPr id="19" name="Picture 18">
            <a:extLst>
              <a:ext uri="{FF2B5EF4-FFF2-40B4-BE49-F238E27FC236}">
                <a16:creationId xmlns:a16="http://schemas.microsoft.com/office/drawing/2014/main" id="{1214B5D6-1F8D-66ED-9D4A-96D1156873CF}"/>
              </a:ext>
            </a:extLst>
          </p:cNvPr>
          <p:cNvPicPr>
            <a:picLocks noChangeAspect="1"/>
          </p:cNvPicPr>
          <p:nvPr/>
        </p:nvPicPr>
        <p:blipFill>
          <a:blip r:embed="rId6"/>
          <a:stretch>
            <a:fillRect/>
          </a:stretch>
        </p:blipFill>
        <p:spPr>
          <a:xfrm>
            <a:off x="8826514" y="2646555"/>
            <a:ext cx="2539145" cy="2015838"/>
          </a:xfrm>
          <a:prstGeom prst="rect">
            <a:avLst/>
          </a:prstGeom>
        </p:spPr>
      </p:pic>
      <p:graphicFrame>
        <p:nvGraphicFramePr>
          <p:cNvPr id="25" name="Table 24">
            <a:extLst>
              <a:ext uri="{FF2B5EF4-FFF2-40B4-BE49-F238E27FC236}">
                <a16:creationId xmlns:a16="http://schemas.microsoft.com/office/drawing/2014/main" id="{D557A606-45B2-0B5D-74B7-F58A403D81E0}"/>
              </a:ext>
            </a:extLst>
          </p:cNvPr>
          <p:cNvGraphicFramePr>
            <a:graphicFrameLocks noGrp="1"/>
          </p:cNvGraphicFramePr>
          <p:nvPr>
            <p:extLst>
              <p:ext uri="{D42A27DB-BD31-4B8C-83A1-F6EECF244321}">
                <p14:modId xmlns:p14="http://schemas.microsoft.com/office/powerpoint/2010/main" val="2052043608"/>
              </p:ext>
            </p:extLst>
          </p:nvPr>
        </p:nvGraphicFramePr>
        <p:xfrm>
          <a:off x="404775" y="4703047"/>
          <a:ext cx="1989335" cy="1280160"/>
        </p:xfrm>
        <a:graphic>
          <a:graphicData uri="http://schemas.openxmlformats.org/drawingml/2006/table">
            <a:tbl>
              <a:tblPr firstRow="1" bandRow="1">
                <a:tableStyleId>{5C22544A-7EE6-4342-B048-85BDC9FD1C3A}</a:tableStyleId>
              </a:tblPr>
              <a:tblGrid>
                <a:gridCol w="502072">
                  <a:extLst>
                    <a:ext uri="{9D8B030D-6E8A-4147-A177-3AD203B41FA5}">
                      <a16:colId xmlns:a16="http://schemas.microsoft.com/office/drawing/2014/main" val="4053671354"/>
                    </a:ext>
                  </a:extLst>
                </a:gridCol>
                <a:gridCol w="483722">
                  <a:extLst>
                    <a:ext uri="{9D8B030D-6E8A-4147-A177-3AD203B41FA5}">
                      <a16:colId xmlns:a16="http://schemas.microsoft.com/office/drawing/2014/main" val="4238591628"/>
                    </a:ext>
                  </a:extLst>
                </a:gridCol>
                <a:gridCol w="501469">
                  <a:extLst>
                    <a:ext uri="{9D8B030D-6E8A-4147-A177-3AD203B41FA5}">
                      <a16:colId xmlns:a16="http://schemas.microsoft.com/office/drawing/2014/main" val="2312349041"/>
                    </a:ext>
                  </a:extLst>
                </a:gridCol>
                <a:gridCol w="502072">
                  <a:extLst>
                    <a:ext uri="{9D8B030D-6E8A-4147-A177-3AD203B41FA5}">
                      <a16:colId xmlns:a16="http://schemas.microsoft.com/office/drawing/2014/main" val="824162267"/>
                    </a:ext>
                  </a:extLst>
                </a:gridCol>
              </a:tblGrid>
              <a:tr h="164743">
                <a:tc>
                  <a:txBody>
                    <a:bodyPr/>
                    <a:lstStyle/>
                    <a:p>
                      <a:endParaRPr lang="en-US" sz="600" dirty="0"/>
                    </a:p>
                  </a:txBody>
                  <a:tcPr/>
                </a:tc>
                <a:tc>
                  <a:txBody>
                    <a:bodyPr/>
                    <a:lstStyle/>
                    <a:p>
                      <a:r>
                        <a:rPr lang="en-US" sz="600" dirty="0"/>
                        <a:t>Precision</a:t>
                      </a:r>
                    </a:p>
                  </a:txBody>
                  <a:tcPr/>
                </a:tc>
                <a:tc>
                  <a:txBody>
                    <a:bodyPr/>
                    <a:lstStyle/>
                    <a:p>
                      <a:r>
                        <a:rPr lang="en-US" sz="600" dirty="0"/>
                        <a:t>Recall</a:t>
                      </a:r>
                    </a:p>
                  </a:txBody>
                  <a:tcPr/>
                </a:tc>
                <a:tc>
                  <a:txBody>
                    <a:bodyPr/>
                    <a:lstStyle/>
                    <a:p>
                      <a:r>
                        <a:rPr lang="en-US" sz="600" dirty="0"/>
                        <a:t>F1 Score</a:t>
                      </a:r>
                    </a:p>
                  </a:txBody>
                  <a:tcPr/>
                </a:tc>
                <a:extLst>
                  <a:ext uri="{0D108BD9-81ED-4DB2-BD59-A6C34878D82A}">
                    <a16:rowId xmlns:a16="http://schemas.microsoft.com/office/drawing/2014/main" val="3096386324"/>
                  </a:ext>
                </a:extLst>
              </a:tr>
              <a:tr h="164743">
                <a:tc>
                  <a:txBody>
                    <a:bodyPr/>
                    <a:lstStyle/>
                    <a:p>
                      <a:r>
                        <a:rPr lang="en-US" sz="600" dirty="0"/>
                        <a:t>Benign</a:t>
                      </a:r>
                    </a:p>
                  </a:txBody>
                  <a:tcPr/>
                </a:tc>
                <a:tc>
                  <a:txBody>
                    <a:bodyPr/>
                    <a:lstStyle/>
                    <a:p>
                      <a:r>
                        <a:rPr lang="en-US" sz="600" dirty="0"/>
                        <a:t>0.90</a:t>
                      </a:r>
                    </a:p>
                  </a:txBody>
                  <a:tcPr/>
                </a:tc>
                <a:tc>
                  <a:txBody>
                    <a:bodyPr/>
                    <a:lstStyle/>
                    <a:p>
                      <a:r>
                        <a:rPr lang="en-US" sz="600" dirty="0"/>
                        <a:t>0.95</a:t>
                      </a:r>
                    </a:p>
                  </a:txBody>
                  <a:tcPr/>
                </a:tc>
                <a:tc>
                  <a:txBody>
                    <a:bodyPr/>
                    <a:lstStyle/>
                    <a:p>
                      <a:r>
                        <a:rPr lang="en-US" sz="600" dirty="0"/>
                        <a:t>0.93</a:t>
                      </a:r>
                    </a:p>
                  </a:txBody>
                  <a:tcPr/>
                </a:tc>
                <a:extLst>
                  <a:ext uri="{0D108BD9-81ED-4DB2-BD59-A6C34878D82A}">
                    <a16:rowId xmlns:a16="http://schemas.microsoft.com/office/drawing/2014/main" val="3679940635"/>
                  </a:ext>
                </a:extLst>
              </a:tr>
              <a:tr h="164743">
                <a:tc>
                  <a:txBody>
                    <a:bodyPr/>
                    <a:lstStyle/>
                    <a:p>
                      <a:r>
                        <a:rPr lang="en-US" sz="600" dirty="0"/>
                        <a:t>Malignant</a:t>
                      </a:r>
                    </a:p>
                  </a:txBody>
                  <a:tcPr/>
                </a:tc>
                <a:tc>
                  <a:txBody>
                    <a:bodyPr/>
                    <a:lstStyle/>
                    <a:p>
                      <a:r>
                        <a:rPr lang="en-US" sz="600" dirty="0"/>
                        <a:t>0.91</a:t>
                      </a:r>
                    </a:p>
                  </a:txBody>
                  <a:tcPr/>
                </a:tc>
                <a:tc>
                  <a:txBody>
                    <a:bodyPr/>
                    <a:lstStyle/>
                    <a:p>
                      <a:r>
                        <a:rPr lang="en-US" sz="600" dirty="0"/>
                        <a:t>0.83</a:t>
                      </a:r>
                    </a:p>
                  </a:txBody>
                  <a:tcPr/>
                </a:tc>
                <a:tc>
                  <a:txBody>
                    <a:bodyPr/>
                    <a:lstStyle/>
                    <a:p>
                      <a:r>
                        <a:rPr lang="en-US" sz="600" dirty="0"/>
                        <a:t>0.87</a:t>
                      </a:r>
                    </a:p>
                  </a:txBody>
                  <a:tcPr/>
                </a:tc>
                <a:extLst>
                  <a:ext uri="{0D108BD9-81ED-4DB2-BD59-A6C34878D82A}">
                    <a16:rowId xmlns:a16="http://schemas.microsoft.com/office/drawing/2014/main" val="565729651"/>
                  </a:ext>
                </a:extLst>
              </a:tr>
              <a:tr h="164743">
                <a:tc>
                  <a:txBody>
                    <a:bodyPr/>
                    <a:lstStyle/>
                    <a:p>
                      <a:r>
                        <a:rPr lang="en-US" sz="600" dirty="0"/>
                        <a:t>Accuracy</a:t>
                      </a:r>
                    </a:p>
                  </a:txBody>
                  <a:tcPr/>
                </a:tc>
                <a:tc>
                  <a:txBody>
                    <a:bodyPr/>
                    <a:lstStyle/>
                    <a:p>
                      <a:endParaRPr lang="en-US" sz="600" dirty="0"/>
                    </a:p>
                  </a:txBody>
                  <a:tcPr/>
                </a:tc>
                <a:tc>
                  <a:txBody>
                    <a:bodyPr/>
                    <a:lstStyle/>
                    <a:p>
                      <a:endParaRPr lang="en-US" sz="600" dirty="0"/>
                    </a:p>
                  </a:txBody>
                  <a:tcPr/>
                </a:tc>
                <a:tc>
                  <a:txBody>
                    <a:bodyPr/>
                    <a:lstStyle/>
                    <a:p>
                      <a:r>
                        <a:rPr lang="en-US" sz="600" dirty="0"/>
                        <a:t>0.91</a:t>
                      </a:r>
                    </a:p>
                  </a:txBody>
                  <a:tcPr/>
                </a:tc>
                <a:extLst>
                  <a:ext uri="{0D108BD9-81ED-4DB2-BD59-A6C34878D82A}">
                    <a16:rowId xmlns:a16="http://schemas.microsoft.com/office/drawing/2014/main" val="2006951140"/>
                  </a:ext>
                </a:extLst>
              </a:tr>
              <a:tr h="164743">
                <a:tc>
                  <a:txBody>
                    <a:bodyPr/>
                    <a:lstStyle/>
                    <a:p>
                      <a:r>
                        <a:rPr lang="en-US" sz="600" dirty="0"/>
                        <a:t>Macro avg</a:t>
                      </a:r>
                    </a:p>
                  </a:txBody>
                  <a:tcPr/>
                </a:tc>
                <a:tc>
                  <a:txBody>
                    <a:bodyPr/>
                    <a:lstStyle/>
                    <a:p>
                      <a:r>
                        <a:rPr lang="en-US" sz="600" dirty="0"/>
                        <a:t>0.91</a:t>
                      </a:r>
                    </a:p>
                  </a:txBody>
                  <a:tcPr/>
                </a:tc>
                <a:tc>
                  <a:txBody>
                    <a:bodyPr/>
                    <a:lstStyle/>
                    <a:p>
                      <a:r>
                        <a:rPr lang="en-US" sz="600" dirty="0"/>
                        <a:t>0.89</a:t>
                      </a:r>
                    </a:p>
                  </a:txBody>
                  <a:tcPr/>
                </a:tc>
                <a:tc>
                  <a:txBody>
                    <a:bodyPr/>
                    <a:lstStyle/>
                    <a:p>
                      <a:r>
                        <a:rPr lang="en-US" sz="600" dirty="0"/>
                        <a:t>0.90</a:t>
                      </a:r>
                    </a:p>
                  </a:txBody>
                  <a:tcPr/>
                </a:tc>
                <a:extLst>
                  <a:ext uri="{0D108BD9-81ED-4DB2-BD59-A6C34878D82A}">
                    <a16:rowId xmlns:a16="http://schemas.microsoft.com/office/drawing/2014/main" val="3984955906"/>
                  </a:ext>
                </a:extLst>
              </a:tr>
              <a:tr h="247114">
                <a:tc>
                  <a:txBody>
                    <a:bodyPr/>
                    <a:lstStyle/>
                    <a:p>
                      <a:r>
                        <a:rPr lang="en-US" sz="600" dirty="0"/>
                        <a:t>Weighted Avg</a:t>
                      </a:r>
                    </a:p>
                  </a:txBody>
                  <a:tcPr/>
                </a:tc>
                <a:tc>
                  <a:txBody>
                    <a:bodyPr/>
                    <a:lstStyle/>
                    <a:p>
                      <a:r>
                        <a:rPr lang="en-US" sz="600" dirty="0"/>
                        <a:t>0.91</a:t>
                      </a:r>
                    </a:p>
                  </a:txBody>
                  <a:tcPr/>
                </a:tc>
                <a:tc>
                  <a:txBody>
                    <a:bodyPr/>
                    <a:lstStyle/>
                    <a:p>
                      <a:r>
                        <a:rPr lang="en-US" sz="600" dirty="0"/>
                        <a:t>0.91</a:t>
                      </a:r>
                    </a:p>
                  </a:txBody>
                  <a:tcPr/>
                </a:tc>
                <a:tc>
                  <a:txBody>
                    <a:bodyPr/>
                    <a:lstStyle/>
                    <a:p>
                      <a:r>
                        <a:rPr lang="en-US" sz="600" dirty="0"/>
                        <a:t>0.91</a:t>
                      </a:r>
                    </a:p>
                  </a:txBody>
                  <a:tcPr/>
                </a:tc>
                <a:extLst>
                  <a:ext uri="{0D108BD9-81ED-4DB2-BD59-A6C34878D82A}">
                    <a16:rowId xmlns:a16="http://schemas.microsoft.com/office/drawing/2014/main" val="4291237374"/>
                  </a:ext>
                </a:extLst>
              </a:tr>
            </a:tbl>
          </a:graphicData>
        </a:graphic>
      </p:graphicFrame>
      <p:graphicFrame>
        <p:nvGraphicFramePr>
          <p:cNvPr id="26" name="Table 25">
            <a:extLst>
              <a:ext uri="{FF2B5EF4-FFF2-40B4-BE49-F238E27FC236}">
                <a16:creationId xmlns:a16="http://schemas.microsoft.com/office/drawing/2014/main" id="{DE6E6B1D-B87C-81B8-EC4E-DAEDDC86F5E4}"/>
              </a:ext>
            </a:extLst>
          </p:cNvPr>
          <p:cNvGraphicFramePr>
            <a:graphicFrameLocks noGrp="1"/>
          </p:cNvGraphicFramePr>
          <p:nvPr>
            <p:extLst>
              <p:ext uri="{D42A27DB-BD31-4B8C-83A1-F6EECF244321}">
                <p14:modId xmlns:p14="http://schemas.microsoft.com/office/powerpoint/2010/main" val="3498606624"/>
              </p:ext>
            </p:extLst>
          </p:nvPr>
        </p:nvGraphicFramePr>
        <p:xfrm>
          <a:off x="3092702" y="4708053"/>
          <a:ext cx="2031318" cy="1280160"/>
        </p:xfrm>
        <a:graphic>
          <a:graphicData uri="http://schemas.openxmlformats.org/drawingml/2006/table">
            <a:tbl>
              <a:tblPr firstRow="1" bandRow="1">
                <a:tableStyleId>{5C22544A-7EE6-4342-B048-85BDC9FD1C3A}</a:tableStyleId>
              </a:tblPr>
              <a:tblGrid>
                <a:gridCol w="507829">
                  <a:extLst>
                    <a:ext uri="{9D8B030D-6E8A-4147-A177-3AD203B41FA5}">
                      <a16:colId xmlns:a16="http://schemas.microsoft.com/office/drawing/2014/main" val="4053671354"/>
                    </a:ext>
                  </a:extLst>
                </a:gridCol>
                <a:gridCol w="508441">
                  <a:extLst>
                    <a:ext uri="{9D8B030D-6E8A-4147-A177-3AD203B41FA5}">
                      <a16:colId xmlns:a16="http://schemas.microsoft.com/office/drawing/2014/main" val="4238591628"/>
                    </a:ext>
                  </a:extLst>
                </a:gridCol>
                <a:gridCol w="507219">
                  <a:extLst>
                    <a:ext uri="{9D8B030D-6E8A-4147-A177-3AD203B41FA5}">
                      <a16:colId xmlns:a16="http://schemas.microsoft.com/office/drawing/2014/main" val="2312349041"/>
                    </a:ext>
                  </a:extLst>
                </a:gridCol>
                <a:gridCol w="507829">
                  <a:extLst>
                    <a:ext uri="{9D8B030D-6E8A-4147-A177-3AD203B41FA5}">
                      <a16:colId xmlns:a16="http://schemas.microsoft.com/office/drawing/2014/main" val="824162267"/>
                    </a:ext>
                  </a:extLst>
                </a:gridCol>
              </a:tblGrid>
              <a:tr h="164743">
                <a:tc>
                  <a:txBody>
                    <a:bodyPr/>
                    <a:lstStyle/>
                    <a:p>
                      <a:endParaRPr lang="en-US" sz="600" dirty="0"/>
                    </a:p>
                  </a:txBody>
                  <a:tcPr/>
                </a:tc>
                <a:tc>
                  <a:txBody>
                    <a:bodyPr/>
                    <a:lstStyle/>
                    <a:p>
                      <a:r>
                        <a:rPr lang="en-US" sz="600" dirty="0"/>
                        <a:t>Precision</a:t>
                      </a:r>
                    </a:p>
                  </a:txBody>
                  <a:tcPr/>
                </a:tc>
                <a:tc>
                  <a:txBody>
                    <a:bodyPr/>
                    <a:lstStyle/>
                    <a:p>
                      <a:r>
                        <a:rPr lang="en-US" sz="600" dirty="0"/>
                        <a:t>Recall</a:t>
                      </a:r>
                    </a:p>
                  </a:txBody>
                  <a:tcPr/>
                </a:tc>
                <a:tc>
                  <a:txBody>
                    <a:bodyPr/>
                    <a:lstStyle/>
                    <a:p>
                      <a:r>
                        <a:rPr lang="en-US" sz="600" dirty="0"/>
                        <a:t>F1 Score</a:t>
                      </a:r>
                    </a:p>
                  </a:txBody>
                  <a:tcPr/>
                </a:tc>
                <a:extLst>
                  <a:ext uri="{0D108BD9-81ED-4DB2-BD59-A6C34878D82A}">
                    <a16:rowId xmlns:a16="http://schemas.microsoft.com/office/drawing/2014/main" val="3096386324"/>
                  </a:ext>
                </a:extLst>
              </a:tr>
              <a:tr h="164743">
                <a:tc>
                  <a:txBody>
                    <a:bodyPr/>
                    <a:lstStyle/>
                    <a:p>
                      <a:r>
                        <a:rPr lang="en-US" sz="600" dirty="0"/>
                        <a:t>Benign</a:t>
                      </a:r>
                    </a:p>
                  </a:txBody>
                  <a:tcPr/>
                </a:tc>
                <a:tc>
                  <a:txBody>
                    <a:bodyPr/>
                    <a:lstStyle/>
                    <a:p>
                      <a:r>
                        <a:rPr lang="en-US" sz="600" dirty="0"/>
                        <a:t>0.92</a:t>
                      </a:r>
                    </a:p>
                  </a:txBody>
                  <a:tcPr/>
                </a:tc>
                <a:tc>
                  <a:txBody>
                    <a:bodyPr/>
                    <a:lstStyle/>
                    <a:p>
                      <a:r>
                        <a:rPr lang="en-US" sz="600" dirty="0"/>
                        <a:t>0.94</a:t>
                      </a:r>
                    </a:p>
                  </a:txBody>
                  <a:tcPr/>
                </a:tc>
                <a:tc>
                  <a:txBody>
                    <a:bodyPr/>
                    <a:lstStyle/>
                    <a:p>
                      <a:r>
                        <a:rPr lang="en-US" sz="600" dirty="0"/>
                        <a:t>0.93</a:t>
                      </a:r>
                    </a:p>
                  </a:txBody>
                  <a:tcPr/>
                </a:tc>
                <a:extLst>
                  <a:ext uri="{0D108BD9-81ED-4DB2-BD59-A6C34878D82A}">
                    <a16:rowId xmlns:a16="http://schemas.microsoft.com/office/drawing/2014/main" val="3679940635"/>
                  </a:ext>
                </a:extLst>
              </a:tr>
              <a:tr h="164743">
                <a:tc>
                  <a:txBody>
                    <a:bodyPr/>
                    <a:lstStyle/>
                    <a:p>
                      <a:r>
                        <a:rPr lang="en-US" sz="600" dirty="0"/>
                        <a:t>Malignant</a:t>
                      </a:r>
                    </a:p>
                  </a:txBody>
                  <a:tcPr/>
                </a:tc>
                <a:tc>
                  <a:txBody>
                    <a:bodyPr/>
                    <a:lstStyle/>
                    <a:p>
                      <a:r>
                        <a:rPr lang="en-US" sz="600" dirty="0"/>
                        <a:t>0.90</a:t>
                      </a:r>
                    </a:p>
                  </a:txBody>
                  <a:tcPr/>
                </a:tc>
                <a:tc>
                  <a:txBody>
                    <a:bodyPr/>
                    <a:lstStyle/>
                    <a:p>
                      <a:r>
                        <a:rPr lang="en-US" sz="600" dirty="0"/>
                        <a:t>0.85</a:t>
                      </a:r>
                    </a:p>
                  </a:txBody>
                  <a:tcPr/>
                </a:tc>
                <a:tc>
                  <a:txBody>
                    <a:bodyPr/>
                    <a:lstStyle/>
                    <a:p>
                      <a:r>
                        <a:rPr lang="en-US" sz="600" dirty="0"/>
                        <a:t>0.87</a:t>
                      </a:r>
                    </a:p>
                  </a:txBody>
                  <a:tcPr/>
                </a:tc>
                <a:extLst>
                  <a:ext uri="{0D108BD9-81ED-4DB2-BD59-A6C34878D82A}">
                    <a16:rowId xmlns:a16="http://schemas.microsoft.com/office/drawing/2014/main" val="565729651"/>
                  </a:ext>
                </a:extLst>
              </a:tr>
              <a:tr h="164743">
                <a:tc>
                  <a:txBody>
                    <a:bodyPr/>
                    <a:lstStyle/>
                    <a:p>
                      <a:r>
                        <a:rPr lang="en-US" sz="600" dirty="0"/>
                        <a:t>Accuracy</a:t>
                      </a:r>
                    </a:p>
                  </a:txBody>
                  <a:tcPr/>
                </a:tc>
                <a:tc>
                  <a:txBody>
                    <a:bodyPr/>
                    <a:lstStyle/>
                    <a:p>
                      <a:endParaRPr lang="en-US" sz="600" dirty="0"/>
                    </a:p>
                  </a:txBody>
                  <a:tcPr/>
                </a:tc>
                <a:tc>
                  <a:txBody>
                    <a:bodyPr/>
                    <a:lstStyle/>
                    <a:p>
                      <a:endParaRPr lang="en-US" sz="600" dirty="0"/>
                    </a:p>
                  </a:txBody>
                  <a:tcPr/>
                </a:tc>
                <a:tc>
                  <a:txBody>
                    <a:bodyPr/>
                    <a:lstStyle/>
                    <a:p>
                      <a:r>
                        <a:rPr lang="en-US" sz="600" dirty="0"/>
                        <a:t>0.91</a:t>
                      </a:r>
                    </a:p>
                  </a:txBody>
                  <a:tcPr/>
                </a:tc>
                <a:extLst>
                  <a:ext uri="{0D108BD9-81ED-4DB2-BD59-A6C34878D82A}">
                    <a16:rowId xmlns:a16="http://schemas.microsoft.com/office/drawing/2014/main" val="2006951140"/>
                  </a:ext>
                </a:extLst>
              </a:tr>
              <a:tr h="164743">
                <a:tc>
                  <a:txBody>
                    <a:bodyPr/>
                    <a:lstStyle/>
                    <a:p>
                      <a:r>
                        <a:rPr lang="en-US" sz="600" dirty="0"/>
                        <a:t>Macro avg</a:t>
                      </a:r>
                    </a:p>
                  </a:txBody>
                  <a:tcPr/>
                </a:tc>
                <a:tc>
                  <a:txBody>
                    <a:bodyPr/>
                    <a:lstStyle/>
                    <a:p>
                      <a:r>
                        <a:rPr lang="en-US" sz="600" dirty="0"/>
                        <a:t>0.91</a:t>
                      </a:r>
                    </a:p>
                  </a:txBody>
                  <a:tcPr/>
                </a:tc>
                <a:tc>
                  <a:txBody>
                    <a:bodyPr/>
                    <a:lstStyle/>
                    <a:p>
                      <a:r>
                        <a:rPr lang="en-US" sz="600" dirty="0"/>
                        <a:t>0.90</a:t>
                      </a:r>
                    </a:p>
                  </a:txBody>
                  <a:tcPr/>
                </a:tc>
                <a:tc>
                  <a:txBody>
                    <a:bodyPr/>
                    <a:lstStyle/>
                    <a:p>
                      <a:r>
                        <a:rPr lang="en-US" sz="600" dirty="0"/>
                        <a:t>0.90</a:t>
                      </a:r>
                    </a:p>
                  </a:txBody>
                  <a:tcPr/>
                </a:tc>
                <a:extLst>
                  <a:ext uri="{0D108BD9-81ED-4DB2-BD59-A6C34878D82A}">
                    <a16:rowId xmlns:a16="http://schemas.microsoft.com/office/drawing/2014/main" val="3984955906"/>
                  </a:ext>
                </a:extLst>
              </a:tr>
              <a:tr h="247114">
                <a:tc>
                  <a:txBody>
                    <a:bodyPr/>
                    <a:lstStyle/>
                    <a:p>
                      <a:r>
                        <a:rPr lang="en-US" sz="600" dirty="0"/>
                        <a:t>Weighted Avg</a:t>
                      </a:r>
                    </a:p>
                  </a:txBody>
                  <a:tcPr/>
                </a:tc>
                <a:tc>
                  <a:txBody>
                    <a:bodyPr/>
                    <a:lstStyle/>
                    <a:p>
                      <a:r>
                        <a:rPr lang="en-US" sz="600" dirty="0"/>
                        <a:t>0.91</a:t>
                      </a:r>
                    </a:p>
                  </a:txBody>
                  <a:tcPr/>
                </a:tc>
                <a:tc>
                  <a:txBody>
                    <a:bodyPr/>
                    <a:lstStyle/>
                    <a:p>
                      <a:r>
                        <a:rPr lang="en-US" sz="600" dirty="0"/>
                        <a:t>0.91</a:t>
                      </a:r>
                    </a:p>
                  </a:txBody>
                  <a:tcPr/>
                </a:tc>
                <a:tc>
                  <a:txBody>
                    <a:bodyPr/>
                    <a:lstStyle/>
                    <a:p>
                      <a:r>
                        <a:rPr lang="en-US" sz="600" dirty="0"/>
                        <a:t>0.91</a:t>
                      </a:r>
                    </a:p>
                  </a:txBody>
                  <a:tcPr/>
                </a:tc>
                <a:extLst>
                  <a:ext uri="{0D108BD9-81ED-4DB2-BD59-A6C34878D82A}">
                    <a16:rowId xmlns:a16="http://schemas.microsoft.com/office/drawing/2014/main" val="4291237374"/>
                  </a:ext>
                </a:extLst>
              </a:tr>
            </a:tbl>
          </a:graphicData>
        </a:graphic>
      </p:graphicFrame>
      <p:graphicFrame>
        <p:nvGraphicFramePr>
          <p:cNvPr id="27" name="Table 26">
            <a:extLst>
              <a:ext uri="{FF2B5EF4-FFF2-40B4-BE49-F238E27FC236}">
                <a16:creationId xmlns:a16="http://schemas.microsoft.com/office/drawing/2014/main" id="{D238A6D9-5370-8079-95A3-0F0C3A29EC22}"/>
              </a:ext>
            </a:extLst>
          </p:cNvPr>
          <p:cNvGraphicFramePr>
            <a:graphicFrameLocks noGrp="1"/>
          </p:cNvGraphicFramePr>
          <p:nvPr>
            <p:extLst>
              <p:ext uri="{D42A27DB-BD31-4B8C-83A1-F6EECF244321}">
                <p14:modId xmlns:p14="http://schemas.microsoft.com/office/powerpoint/2010/main" val="3124303522"/>
              </p:ext>
            </p:extLst>
          </p:nvPr>
        </p:nvGraphicFramePr>
        <p:xfrm>
          <a:off x="6038605" y="4708053"/>
          <a:ext cx="2031318" cy="1280160"/>
        </p:xfrm>
        <a:graphic>
          <a:graphicData uri="http://schemas.openxmlformats.org/drawingml/2006/table">
            <a:tbl>
              <a:tblPr firstRow="1" bandRow="1">
                <a:tableStyleId>{5C22544A-7EE6-4342-B048-85BDC9FD1C3A}</a:tableStyleId>
              </a:tblPr>
              <a:tblGrid>
                <a:gridCol w="507829">
                  <a:extLst>
                    <a:ext uri="{9D8B030D-6E8A-4147-A177-3AD203B41FA5}">
                      <a16:colId xmlns:a16="http://schemas.microsoft.com/office/drawing/2014/main" val="4053671354"/>
                    </a:ext>
                  </a:extLst>
                </a:gridCol>
                <a:gridCol w="508441">
                  <a:extLst>
                    <a:ext uri="{9D8B030D-6E8A-4147-A177-3AD203B41FA5}">
                      <a16:colId xmlns:a16="http://schemas.microsoft.com/office/drawing/2014/main" val="4238591628"/>
                    </a:ext>
                  </a:extLst>
                </a:gridCol>
                <a:gridCol w="507219">
                  <a:extLst>
                    <a:ext uri="{9D8B030D-6E8A-4147-A177-3AD203B41FA5}">
                      <a16:colId xmlns:a16="http://schemas.microsoft.com/office/drawing/2014/main" val="2312349041"/>
                    </a:ext>
                  </a:extLst>
                </a:gridCol>
                <a:gridCol w="507829">
                  <a:extLst>
                    <a:ext uri="{9D8B030D-6E8A-4147-A177-3AD203B41FA5}">
                      <a16:colId xmlns:a16="http://schemas.microsoft.com/office/drawing/2014/main" val="824162267"/>
                    </a:ext>
                  </a:extLst>
                </a:gridCol>
              </a:tblGrid>
              <a:tr h="164743">
                <a:tc>
                  <a:txBody>
                    <a:bodyPr/>
                    <a:lstStyle/>
                    <a:p>
                      <a:endParaRPr lang="en-US" sz="600" dirty="0"/>
                    </a:p>
                  </a:txBody>
                  <a:tcPr/>
                </a:tc>
                <a:tc>
                  <a:txBody>
                    <a:bodyPr/>
                    <a:lstStyle/>
                    <a:p>
                      <a:r>
                        <a:rPr lang="en-US" sz="600" dirty="0"/>
                        <a:t>Precision</a:t>
                      </a:r>
                    </a:p>
                  </a:txBody>
                  <a:tcPr/>
                </a:tc>
                <a:tc>
                  <a:txBody>
                    <a:bodyPr/>
                    <a:lstStyle/>
                    <a:p>
                      <a:r>
                        <a:rPr lang="en-US" sz="600" dirty="0"/>
                        <a:t>Recall</a:t>
                      </a:r>
                    </a:p>
                  </a:txBody>
                  <a:tcPr/>
                </a:tc>
                <a:tc>
                  <a:txBody>
                    <a:bodyPr/>
                    <a:lstStyle/>
                    <a:p>
                      <a:r>
                        <a:rPr lang="en-US" sz="600" dirty="0"/>
                        <a:t>F1 Score</a:t>
                      </a:r>
                    </a:p>
                  </a:txBody>
                  <a:tcPr/>
                </a:tc>
                <a:extLst>
                  <a:ext uri="{0D108BD9-81ED-4DB2-BD59-A6C34878D82A}">
                    <a16:rowId xmlns:a16="http://schemas.microsoft.com/office/drawing/2014/main" val="3096386324"/>
                  </a:ext>
                </a:extLst>
              </a:tr>
              <a:tr h="164743">
                <a:tc>
                  <a:txBody>
                    <a:bodyPr/>
                    <a:lstStyle/>
                    <a:p>
                      <a:r>
                        <a:rPr lang="en-US" sz="600" dirty="0"/>
                        <a:t>Benign</a:t>
                      </a:r>
                    </a:p>
                  </a:txBody>
                  <a:tcPr/>
                </a:tc>
                <a:tc>
                  <a:txBody>
                    <a:bodyPr/>
                    <a:lstStyle/>
                    <a:p>
                      <a:r>
                        <a:rPr lang="en-US" sz="600" dirty="0"/>
                        <a:t>0.74</a:t>
                      </a:r>
                    </a:p>
                  </a:txBody>
                  <a:tcPr/>
                </a:tc>
                <a:tc>
                  <a:txBody>
                    <a:bodyPr/>
                    <a:lstStyle/>
                    <a:p>
                      <a:r>
                        <a:rPr lang="en-US" sz="600" dirty="0"/>
                        <a:t>0.85</a:t>
                      </a:r>
                    </a:p>
                  </a:txBody>
                  <a:tcPr/>
                </a:tc>
                <a:tc>
                  <a:txBody>
                    <a:bodyPr/>
                    <a:lstStyle/>
                    <a:p>
                      <a:r>
                        <a:rPr lang="en-US" sz="600" dirty="0"/>
                        <a:t>0.79</a:t>
                      </a:r>
                    </a:p>
                  </a:txBody>
                  <a:tcPr/>
                </a:tc>
                <a:extLst>
                  <a:ext uri="{0D108BD9-81ED-4DB2-BD59-A6C34878D82A}">
                    <a16:rowId xmlns:a16="http://schemas.microsoft.com/office/drawing/2014/main" val="3679940635"/>
                  </a:ext>
                </a:extLst>
              </a:tr>
              <a:tr h="164743">
                <a:tc>
                  <a:txBody>
                    <a:bodyPr/>
                    <a:lstStyle/>
                    <a:p>
                      <a:r>
                        <a:rPr lang="en-US" sz="600" dirty="0"/>
                        <a:t>Malignant</a:t>
                      </a:r>
                    </a:p>
                  </a:txBody>
                  <a:tcPr/>
                </a:tc>
                <a:tc>
                  <a:txBody>
                    <a:bodyPr/>
                    <a:lstStyle/>
                    <a:p>
                      <a:r>
                        <a:rPr lang="en-US" sz="600" dirty="0"/>
                        <a:t>0.66</a:t>
                      </a:r>
                    </a:p>
                  </a:txBody>
                  <a:tcPr/>
                </a:tc>
                <a:tc>
                  <a:txBody>
                    <a:bodyPr/>
                    <a:lstStyle/>
                    <a:p>
                      <a:r>
                        <a:rPr lang="en-US" sz="600" dirty="0"/>
                        <a:t>0.49</a:t>
                      </a:r>
                    </a:p>
                  </a:txBody>
                  <a:tcPr/>
                </a:tc>
                <a:tc>
                  <a:txBody>
                    <a:bodyPr/>
                    <a:lstStyle/>
                    <a:p>
                      <a:r>
                        <a:rPr lang="en-US" sz="600" dirty="0"/>
                        <a:t>0.56</a:t>
                      </a:r>
                    </a:p>
                  </a:txBody>
                  <a:tcPr/>
                </a:tc>
                <a:extLst>
                  <a:ext uri="{0D108BD9-81ED-4DB2-BD59-A6C34878D82A}">
                    <a16:rowId xmlns:a16="http://schemas.microsoft.com/office/drawing/2014/main" val="565729651"/>
                  </a:ext>
                </a:extLst>
              </a:tr>
              <a:tr h="164743">
                <a:tc>
                  <a:txBody>
                    <a:bodyPr/>
                    <a:lstStyle/>
                    <a:p>
                      <a:r>
                        <a:rPr lang="en-US" sz="600" dirty="0"/>
                        <a:t>Accuracy</a:t>
                      </a:r>
                    </a:p>
                  </a:txBody>
                  <a:tcPr/>
                </a:tc>
                <a:tc>
                  <a:txBody>
                    <a:bodyPr/>
                    <a:lstStyle/>
                    <a:p>
                      <a:endParaRPr lang="en-US" sz="600" dirty="0"/>
                    </a:p>
                  </a:txBody>
                  <a:tcPr/>
                </a:tc>
                <a:tc>
                  <a:txBody>
                    <a:bodyPr/>
                    <a:lstStyle/>
                    <a:p>
                      <a:endParaRPr lang="en-US" sz="600" dirty="0"/>
                    </a:p>
                  </a:txBody>
                  <a:tcPr/>
                </a:tc>
                <a:tc>
                  <a:txBody>
                    <a:bodyPr/>
                    <a:lstStyle/>
                    <a:p>
                      <a:r>
                        <a:rPr lang="en-US" sz="600" dirty="0"/>
                        <a:t>0.72</a:t>
                      </a:r>
                    </a:p>
                  </a:txBody>
                  <a:tcPr/>
                </a:tc>
                <a:extLst>
                  <a:ext uri="{0D108BD9-81ED-4DB2-BD59-A6C34878D82A}">
                    <a16:rowId xmlns:a16="http://schemas.microsoft.com/office/drawing/2014/main" val="2006951140"/>
                  </a:ext>
                </a:extLst>
              </a:tr>
              <a:tr h="164743">
                <a:tc>
                  <a:txBody>
                    <a:bodyPr/>
                    <a:lstStyle/>
                    <a:p>
                      <a:r>
                        <a:rPr lang="en-US" sz="600" dirty="0"/>
                        <a:t>Macro avg</a:t>
                      </a:r>
                    </a:p>
                  </a:txBody>
                  <a:tcPr/>
                </a:tc>
                <a:tc>
                  <a:txBody>
                    <a:bodyPr/>
                    <a:lstStyle/>
                    <a:p>
                      <a:r>
                        <a:rPr lang="en-US" sz="600" dirty="0"/>
                        <a:t>0.70</a:t>
                      </a:r>
                    </a:p>
                  </a:txBody>
                  <a:tcPr/>
                </a:tc>
                <a:tc>
                  <a:txBody>
                    <a:bodyPr/>
                    <a:lstStyle/>
                    <a:p>
                      <a:r>
                        <a:rPr lang="en-US" sz="600" dirty="0"/>
                        <a:t>0.67</a:t>
                      </a:r>
                    </a:p>
                  </a:txBody>
                  <a:tcPr/>
                </a:tc>
                <a:tc>
                  <a:txBody>
                    <a:bodyPr/>
                    <a:lstStyle/>
                    <a:p>
                      <a:r>
                        <a:rPr lang="en-US" sz="600" dirty="0"/>
                        <a:t>0.68</a:t>
                      </a:r>
                    </a:p>
                  </a:txBody>
                  <a:tcPr/>
                </a:tc>
                <a:extLst>
                  <a:ext uri="{0D108BD9-81ED-4DB2-BD59-A6C34878D82A}">
                    <a16:rowId xmlns:a16="http://schemas.microsoft.com/office/drawing/2014/main" val="3984955906"/>
                  </a:ext>
                </a:extLst>
              </a:tr>
              <a:tr h="247114">
                <a:tc>
                  <a:txBody>
                    <a:bodyPr/>
                    <a:lstStyle/>
                    <a:p>
                      <a:r>
                        <a:rPr lang="en-US" sz="600" dirty="0"/>
                        <a:t>Weighted Avg</a:t>
                      </a:r>
                    </a:p>
                  </a:txBody>
                  <a:tcPr/>
                </a:tc>
                <a:tc>
                  <a:txBody>
                    <a:bodyPr/>
                    <a:lstStyle/>
                    <a:p>
                      <a:r>
                        <a:rPr lang="en-US" sz="600" dirty="0"/>
                        <a:t>0.71</a:t>
                      </a:r>
                    </a:p>
                  </a:txBody>
                  <a:tcPr/>
                </a:tc>
                <a:tc>
                  <a:txBody>
                    <a:bodyPr/>
                    <a:lstStyle/>
                    <a:p>
                      <a:r>
                        <a:rPr lang="en-US" sz="600" dirty="0"/>
                        <a:t>0.72</a:t>
                      </a:r>
                    </a:p>
                  </a:txBody>
                  <a:tcPr/>
                </a:tc>
                <a:tc>
                  <a:txBody>
                    <a:bodyPr/>
                    <a:lstStyle/>
                    <a:p>
                      <a:r>
                        <a:rPr lang="en-US" sz="600" dirty="0"/>
                        <a:t>0.71</a:t>
                      </a:r>
                    </a:p>
                  </a:txBody>
                  <a:tcPr/>
                </a:tc>
                <a:extLst>
                  <a:ext uri="{0D108BD9-81ED-4DB2-BD59-A6C34878D82A}">
                    <a16:rowId xmlns:a16="http://schemas.microsoft.com/office/drawing/2014/main" val="4291237374"/>
                  </a:ext>
                </a:extLst>
              </a:tr>
            </a:tbl>
          </a:graphicData>
        </a:graphic>
      </p:graphicFrame>
      <p:graphicFrame>
        <p:nvGraphicFramePr>
          <p:cNvPr id="28" name="Table 27">
            <a:extLst>
              <a:ext uri="{FF2B5EF4-FFF2-40B4-BE49-F238E27FC236}">
                <a16:creationId xmlns:a16="http://schemas.microsoft.com/office/drawing/2014/main" id="{E4FF4246-593C-E646-E7FC-E7E252392235}"/>
              </a:ext>
            </a:extLst>
          </p:cNvPr>
          <p:cNvGraphicFramePr>
            <a:graphicFrameLocks noGrp="1"/>
          </p:cNvGraphicFramePr>
          <p:nvPr>
            <p:extLst>
              <p:ext uri="{D42A27DB-BD31-4B8C-83A1-F6EECF244321}">
                <p14:modId xmlns:p14="http://schemas.microsoft.com/office/powerpoint/2010/main" val="730564487"/>
              </p:ext>
            </p:extLst>
          </p:nvPr>
        </p:nvGraphicFramePr>
        <p:xfrm>
          <a:off x="9257292" y="4703047"/>
          <a:ext cx="2031318" cy="1280160"/>
        </p:xfrm>
        <a:graphic>
          <a:graphicData uri="http://schemas.openxmlformats.org/drawingml/2006/table">
            <a:tbl>
              <a:tblPr firstRow="1" bandRow="1">
                <a:tableStyleId>{5C22544A-7EE6-4342-B048-85BDC9FD1C3A}</a:tableStyleId>
              </a:tblPr>
              <a:tblGrid>
                <a:gridCol w="507829">
                  <a:extLst>
                    <a:ext uri="{9D8B030D-6E8A-4147-A177-3AD203B41FA5}">
                      <a16:colId xmlns:a16="http://schemas.microsoft.com/office/drawing/2014/main" val="4053671354"/>
                    </a:ext>
                  </a:extLst>
                </a:gridCol>
                <a:gridCol w="508441">
                  <a:extLst>
                    <a:ext uri="{9D8B030D-6E8A-4147-A177-3AD203B41FA5}">
                      <a16:colId xmlns:a16="http://schemas.microsoft.com/office/drawing/2014/main" val="4238591628"/>
                    </a:ext>
                  </a:extLst>
                </a:gridCol>
                <a:gridCol w="507219">
                  <a:extLst>
                    <a:ext uri="{9D8B030D-6E8A-4147-A177-3AD203B41FA5}">
                      <a16:colId xmlns:a16="http://schemas.microsoft.com/office/drawing/2014/main" val="2312349041"/>
                    </a:ext>
                  </a:extLst>
                </a:gridCol>
                <a:gridCol w="507829">
                  <a:extLst>
                    <a:ext uri="{9D8B030D-6E8A-4147-A177-3AD203B41FA5}">
                      <a16:colId xmlns:a16="http://schemas.microsoft.com/office/drawing/2014/main" val="824162267"/>
                    </a:ext>
                  </a:extLst>
                </a:gridCol>
              </a:tblGrid>
              <a:tr h="164743">
                <a:tc>
                  <a:txBody>
                    <a:bodyPr/>
                    <a:lstStyle/>
                    <a:p>
                      <a:endParaRPr lang="en-US" sz="600" dirty="0"/>
                    </a:p>
                  </a:txBody>
                  <a:tcPr/>
                </a:tc>
                <a:tc>
                  <a:txBody>
                    <a:bodyPr/>
                    <a:lstStyle/>
                    <a:p>
                      <a:r>
                        <a:rPr lang="en-US" sz="600" dirty="0"/>
                        <a:t>Precision</a:t>
                      </a:r>
                    </a:p>
                  </a:txBody>
                  <a:tcPr/>
                </a:tc>
                <a:tc>
                  <a:txBody>
                    <a:bodyPr/>
                    <a:lstStyle/>
                    <a:p>
                      <a:r>
                        <a:rPr lang="en-US" sz="600" dirty="0"/>
                        <a:t>Recall</a:t>
                      </a:r>
                    </a:p>
                  </a:txBody>
                  <a:tcPr/>
                </a:tc>
                <a:tc>
                  <a:txBody>
                    <a:bodyPr/>
                    <a:lstStyle/>
                    <a:p>
                      <a:r>
                        <a:rPr lang="en-US" sz="600" dirty="0"/>
                        <a:t>F1 Score</a:t>
                      </a:r>
                    </a:p>
                  </a:txBody>
                  <a:tcPr/>
                </a:tc>
                <a:extLst>
                  <a:ext uri="{0D108BD9-81ED-4DB2-BD59-A6C34878D82A}">
                    <a16:rowId xmlns:a16="http://schemas.microsoft.com/office/drawing/2014/main" val="3096386324"/>
                  </a:ext>
                </a:extLst>
              </a:tr>
              <a:tr h="164743">
                <a:tc>
                  <a:txBody>
                    <a:bodyPr/>
                    <a:lstStyle/>
                    <a:p>
                      <a:r>
                        <a:rPr lang="en-US" sz="600" dirty="0"/>
                        <a:t>Benign</a:t>
                      </a:r>
                    </a:p>
                  </a:txBody>
                  <a:tcPr/>
                </a:tc>
                <a:tc>
                  <a:txBody>
                    <a:bodyPr/>
                    <a:lstStyle/>
                    <a:p>
                      <a:r>
                        <a:rPr lang="en-US" sz="600" dirty="0"/>
                        <a:t>0.69</a:t>
                      </a:r>
                    </a:p>
                  </a:txBody>
                  <a:tcPr/>
                </a:tc>
                <a:tc>
                  <a:txBody>
                    <a:bodyPr/>
                    <a:lstStyle/>
                    <a:p>
                      <a:r>
                        <a:rPr lang="en-US" sz="600" dirty="0"/>
                        <a:t>0.89</a:t>
                      </a:r>
                    </a:p>
                  </a:txBody>
                  <a:tcPr/>
                </a:tc>
                <a:tc>
                  <a:txBody>
                    <a:bodyPr/>
                    <a:lstStyle/>
                    <a:p>
                      <a:r>
                        <a:rPr lang="en-US" sz="600" dirty="0"/>
                        <a:t>0.78</a:t>
                      </a:r>
                    </a:p>
                  </a:txBody>
                  <a:tcPr/>
                </a:tc>
                <a:extLst>
                  <a:ext uri="{0D108BD9-81ED-4DB2-BD59-A6C34878D82A}">
                    <a16:rowId xmlns:a16="http://schemas.microsoft.com/office/drawing/2014/main" val="3679940635"/>
                  </a:ext>
                </a:extLst>
              </a:tr>
              <a:tr h="164743">
                <a:tc>
                  <a:txBody>
                    <a:bodyPr/>
                    <a:lstStyle/>
                    <a:p>
                      <a:r>
                        <a:rPr lang="en-US" sz="600" dirty="0"/>
                        <a:t>Malignant</a:t>
                      </a:r>
                    </a:p>
                  </a:txBody>
                  <a:tcPr/>
                </a:tc>
                <a:tc>
                  <a:txBody>
                    <a:bodyPr/>
                    <a:lstStyle/>
                    <a:p>
                      <a:r>
                        <a:rPr lang="en-US" sz="600" dirty="0"/>
                        <a:t>0.65</a:t>
                      </a:r>
                    </a:p>
                  </a:txBody>
                  <a:tcPr/>
                </a:tc>
                <a:tc>
                  <a:txBody>
                    <a:bodyPr/>
                    <a:lstStyle/>
                    <a:p>
                      <a:r>
                        <a:rPr lang="en-US" sz="600" dirty="0"/>
                        <a:t>0.33</a:t>
                      </a:r>
                    </a:p>
                  </a:txBody>
                  <a:tcPr/>
                </a:tc>
                <a:tc>
                  <a:txBody>
                    <a:bodyPr/>
                    <a:lstStyle/>
                    <a:p>
                      <a:r>
                        <a:rPr lang="en-US" sz="600" dirty="0"/>
                        <a:t>0.44</a:t>
                      </a:r>
                    </a:p>
                  </a:txBody>
                  <a:tcPr/>
                </a:tc>
                <a:extLst>
                  <a:ext uri="{0D108BD9-81ED-4DB2-BD59-A6C34878D82A}">
                    <a16:rowId xmlns:a16="http://schemas.microsoft.com/office/drawing/2014/main" val="565729651"/>
                  </a:ext>
                </a:extLst>
              </a:tr>
              <a:tr h="164743">
                <a:tc>
                  <a:txBody>
                    <a:bodyPr/>
                    <a:lstStyle/>
                    <a:p>
                      <a:r>
                        <a:rPr lang="en-US" sz="600" dirty="0"/>
                        <a:t>Accuracy</a:t>
                      </a:r>
                    </a:p>
                  </a:txBody>
                  <a:tcPr/>
                </a:tc>
                <a:tc>
                  <a:txBody>
                    <a:bodyPr/>
                    <a:lstStyle/>
                    <a:p>
                      <a:endParaRPr lang="en-US" sz="600" dirty="0"/>
                    </a:p>
                  </a:txBody>
                  <a:tcPr/>
                </a:tc>
                <a:tc>
                  <a:txBody>
                    <a:bodyPr/>
                    <a:lstStyle/>
                    <a:p>
                      <a:endParaRPr lang="en-US" sz="600" dirty="0"/>
                    </a:p>
                  </a:txBody>
                  <a:tcPr/>
                </a:tc>
                <a:tc>
                  <a:txBody>
                    <a:bodyPr/>
                    <a:lstStyle/>
                    <a:p>
                      <a:r>
                        <a:rPr lang="en-US" sz="600" dirty="0"/>
                        <a:t>0.69</a:t>
                      </a:r>
                    </a:p>
                  </a:txBody>
                  <a:tcPr/>
                </a:tc>
                <a:extLst>
                  <a:ext uri="{0D108BD9-81ED-4DB2-BD59-A6C34878D82A}">
                    <a16:rowId xmlns:a16="http://schemas.microsoft.com/office/drawing/2014/main" val="2006951140"/>
                  </a:ext>
                </a:extLst>
              </a:tr>
              <a:tr h="164743">
                <a:tc>
                  <a:txBody>
                    <a:bodyPr/>
                    <a:lstStyle/>
                    <a:p>
                      <a:r>
                        <a:rPr lang="en-US" sz="600" dirty="0"/>
                        <a:t>Macro avg</a:t>
                      </a:r>
                    </a:p>
                  </a:txBody>
                  <a:tcPr/>
                </a:tc>
                <a:tc>
                  <a:txBody>
                    <a:bodyPr/>
                    <a:lstStyle/>
                    <a:p>
                      <a:r>
                        <a:rPr lang="en-US" sz="600" dirty="0"/>
                        <a:t>0.67</a:t>
                      </a:r>
                    </a:p>
                  </a:txBody>
                  <a:tcPr/>
                </a:tc>
                <a:tc>
                  <a:txBody>
                    <a:bodyPr/>
                    <a:lstStyle/>
                    <a:p>
                      <a:r>
                        <a:rPr lang="en-US" sz="600" dirty="0"/>
                        <a:t>0.61</a:t>
                      </a:r>
                    </a:p>
                  </a:txBody>
                  <a:tcPr/>
                </a:tc>
                <a:tc>
                  <a:txBody>
                    <a:bodyPr/>
                    <a:lstStyle/>
                    <a:p>
                      <a:r>
                        <a:rPr lang="en-US" sz="600" dirty="0"/>
                        <a:t>0.61</a:t>
                      </a:r>
                    </a:p>
                  </a:txBody>
                  <a:tcPr/>
                </a:tc>
                <a:extLst>
                  <a:ext uri="{0D108BD9-81ED-4DB2-BD59-A6C34878D82A}">
                    <a16:rowId xmlns:a16="http://schemas.microsoft.com/office/drawing/2014/main" val="3984955906"/>
                  </a:ext>
                </a:extLst>
              </a:tr>
              <a:tr h="247114">
                <a:tc>
                  <a:txBody>
                    <a:bodyPr/>
                    <a:lstStyle/>
                    <a:p>
                      <a:r>
                        <a:rPr lang="en-US" sz="600" dirty="0"/>
                        <a:t>Weighted Avg</a:t>
                      </a:r>
                    </a:p>
                  </a:txBody>
                  <a:tcPr/>
                </a:tc>
                <a:tc>
                  <a:txBody>
                    <a:bodyPr/>
                    <a:lstStyle/>
                    <a:p>
                      <a:r>
                        <a:rPr lang="en-US" sz="600" dirty="0"/>
                        <a:t>0.68</a:t>
                      </a:r>
                    </a:p>
                  </a:txBody>
                  <a:tcPr/>
                </a:tc>
                <a:tc>
                  <a:txBody>
                    <a:bodyPr/>
                    <a:lstStyle/>
                    <a:p>
                      <a:r>
                        <a:rPr lang="en-US" sz="600" dirty="0"/>
                        <a:t>0.69</a:t>
                      </a:r>
                    </a:p>
                  </a:txBody>
                  <a:tcPr/>
                </a:tc>
                <a:tc>
                  <a:txBody>
                    <a:bodyPr/>
                    <a:lstStyle/>
                    <a:p>
                      <a:r>
                        <a:rPr lang="en-US" sz="600" dirty="0"/>
                        <a:t>0.65</a:t>
                      </a:r>
                    </a:p>
                  </a:txBody>
                  <a:tcPr/>
                </a:tc>
                <a:extLst>
                  <a:ext uri="{0D108BD9-81ED-4DB2-BD59-A6C34878D82A}">
                    <a16:rowId xmlns:a16="http://schemas.microsoft.com/office/drawing/2014/main" val="4291237374"/>
                  </a:ext>
                </a:extLst>
              </a:tr>
            </a:tbl>
          </a:graphicData>
        </a:graphic>
      </p:graphicFrame>
      <p:sp>
        <p:nvSpPr>
          <p:cNvPr id="29" name="TextBox 28">
            <a:extLst>
              <a:ext uri="{FF2B5EF4-FFF2-40B4-BE49-F238E27FC236}">
                <a16:creationId xmlns:a16="http://schemas.microsoft.com/office/drawing/2014/main" id="{8BC637AE-DB5C-96C7-52FB-A67262D8BFC3}"/>
              </a:ext>
            </a:extLst>
          </p:cNvPr>
          <p:cNvSpPr txBox="1"/>
          <p:nvPr/>
        </p:nvSpPr>
        <p:spPr>
          <a:xfrm>
            <a:off x="255890" y="1853773"/>
            <a:ext cx="2287103" cy="323165"/>
          </a:xfrm>
          <a:prstGeom prst="rect">
            <a:avLst/>
          </a:prstGeom>
          <a:noFill/>
        </p:spPr>
        <p:txBody>
          <a:bodyPr wrap="square" rtlCol="0">
            <a:spAutoFit/>
          </a:bodyPr>
          <a:lstStyle/>
          <a:p>
            <a:pPr algn="ctr"/>
            <a:r>
              <a:rPr lang="en-US" sz="1500" dirty="0"/>
              <a:t>Category 1: Size</a:t>
            </a:r>
          </a:p>
        </p:txBody>
      </p:sp>
      <p:sp>
        <p:nvSpPr>
          <p:cNvPr id="30" name="TextBox 29">
            <a:extLst>
              <a:ext uri="{FF2B5EF4-FFF2-40B4-BE49-F238E27FC236}">
                <a16:creationId xmlns:a16="http://schemas.microsoft.com/office/drawing/2014/main" id="{832F482E-3753-3728-DD76-61F0B3B25F54}"/>
              </a:ext>
            </a:extLst>
          </p:cNvPr>
          <p:cNvSpPr txBox="1"/>
          <p:nvPr/>
        </p:nvSpPr>
        <p:spPr>
          <a:xfrm>
            <a:off x="3042406" y="1853774"/>
            <a:ext cx="2087671" cy="323165"/>
          </a:xfrm>
          <a:prstGeom prst="rect">
            <a:avLst/>
          </a:prstGeom>
          <a:noFill/>
        </p:spPr>
        <p:txBody>
          <a:bodyPr wrap="square" rtlCol="0">
            <a:spAutoFit/>
          </a:bodyPr>
          <a:lstStyle/>
          <a:p>
            <a:pPr algn="ctr"/>
            <a:r>
              <a:rPr lang="en-US" sz="1500" dirty="0"/>
              <a:t>Category 2: Shape</a:t>
            </a:r>
          </a:p>
        </p:txBody>
      </p:sp>
      <p:sp>
        <p:nvSpPr>
          <p:cNvPr id="31" name="TextBox 30">
            <a:extLst>
              <a:ext uri="{FF2B5EF4-FFF2-40B4-BE49-F238E27FC236}">
                <a16:creationId xmlns:a16="http://schemas.microsoft.com/office/drawing/2014/main" id="{60EFEFD6-F118-FFB9-22AB-4C0E55F8829E}"/>
              </a:ext>
            </a:extLst>
          </p:cNvPr>
          <p:cNvSpPr txBox="1"/>
          <p:nvPr/>
        </p:nvSpPr>
        <p:spPr>
          <a:xfrm>
            <a:off x="6189349" y="1853773"/>
            <a:ext cx="2087671" cy="323165"/>
          </a:xfrm>
          <a:prstGeom prst="rect">
            <a:avLst/>
          </a:prstGeom>
          <a:noFill/>
        </p:spPr>
        <p:txBody>
          <a:bodyPr wrap="square" rtlCol="0">
            <a:spAutoFit/>
          </a:bodyPr>
          <a:lstStyle/>
          <a:p>
            <a:pPr algn="ctr"/>
            <a:r>
              <a:rPr lang="en-US" sz="1500" dirty="0"/>
              <a:t>Category 3: Texture</a:t>
            </a:r>
          </a:p>
        </p:txBody>
      </p:sp>
      <p:sp>
        <p:nvSpPr>
          <p:cNvPr id="32" name="TextBox 31">
            <a:extLst>
              <a:ext uri="{FF2B5EF4-FFF2-40B4-BE49-F238E27FC236}">
                <a16:creationId xmlns:a16="http://schemas.microsoft.com/office/drawing/2014/main" id="{4B9FFFD2-4F16-B550-3DE1-DD528B4589B4}"/>
              </a:ext>
            </a:extLst>
          </p:cNvPr>
          <p:cNvSpPr txBox="1"/>
          <p:nvPr/>
        </p:nvSpPr>
        <p:spPr>
          <a:xfrm>
            <a:off x="9052250" y="1857012"/>
            <a:ext cx="2087671" cy="323165"/>
          </a:xfrm>
          <a:prstGeom prst="rect">
            <a:avLst/>
          </a:prstGeom>
          <a:noFill/>
        </p:spPr>
        <p:txBody>
          <a:bodyPr wrap="square" rtlCol="0">
            <a:spAutoFit/>
          </a:bodyPr>
          <a:lstStyle/>
          <a:p>
            <a:pPr algn="ctr"/>
            <a:r>
              <a:rPr lang="en-US" sz="1500" dirty="0"/>
              <a:t>Category 4: Symmetry</a:t>
            </a:r>
          </a:p>
        </p:txBody>
      </p:sp>
      <p:sp>
        <p:nvSpPr>
          <p:cNvPr id="3" name="Slide Number Placeholder 2">
            <a:extLst>
              <a:ext uri="{FF2B5EF4-FFF2-40B4-BE49-F238E27FC236}">
                <a16:creationId xmlns:a16="http://schemas.microsoft.com/office/drawing/2014/main" id="{2EFA5489-32B1-370F-64C5-11ECFF0B05FA}"/>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4290074421"/>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2398</TotalTime>
  <Words>637</Words>
  <Application>Microsoft Office PowerPoint</Application>
  <PresentationFormat>Widescreen</PresentationFormat>
  <Paragraphs>240</Paragraphs>
  <Slides>12</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Arial</vt:lpstr>
      <vt:lpstr>Calibri</vt:lpstr>
      <vt:lpstr>Calibri Light</vt:lpstr>
      <vt:lpstr>RetrospectVTI</vt:lpstr>
      <vt:lpstr>GPIP: Wisconsin Breast Cancer Data Analysis</vt:lpstr>
      <vt:lpstr>Introduction to Breast Cancer</vt:lpstr>
      <vt:lpstr>Analysis Plan</vt:lpstr>
      <vt:lpstr>EDA: Correlation Heatmap in the data</vt:lpstr>
      <vt:lpstr>PowerPoint Presentation</vt:lpstr>
      <vt:lpstr>PowerPoint Presentation</vt:lpstr>
      <vt:lpstr>EDA: Boxplots show how data is spread</vt:lpstr>
      <vt:lpstr>Classification of tumor types:  Logistic Regression vs. SVM</vt:lpstr>
      <vt:lpstr>Classification (continued)</vt:lpstr>
      <vt:lpstr>Feature Importance</vt:lpstr>
      <vt:lpstr>Conclusion</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Joshua Zacharias</dc:creator>
  <cp:lastModifiedBy>Joshua Zacharias</cp:lastModifiedBy>
  <cp:revision>2</cp:revision>
  <dcterms:created xsi:type="dcterms:W3CDTF">2025-08-11T02:04:48Z</dcterms:created>
  <dcterms:modified xsi:type="dcterms:W3CDTF">2025-12-01T23:49:39Z</dcterms:modified>
</cp:coreProperties>
</file>

<file path=docProps/thumbnail.jpeg>
</file>